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28" r:id="rId2"/>
    <p:sldId id="329" r:id="rId3"/>
    <p:sldId id="332" r:id="rId4"/>
    <p:sldId id="330" r:id="rId5"/>
    <p:sldId id="347" r:id="rId6"/>
    <p:sldId id="335" r:id="rId7"/>
    <p:sldId id="348" r:id="rId8"/>
    <p:sldId id="349" r:id="rId9"/>
    <p:sldId id="336" r:id="rId10"/>
    <p:sldId id="338" r:id="rId11"/>
    <p:sldId id="339" r:id="rId12"/>
    <p:sldId id="353" r:id="rId13"/>
    <p:sldId id="355" r:id="rId14"/>
    <p:sldId id="356" r:id="rId15"/>
    <p:sldId id="350" r:id="rId16"/>
    <p:sldId id="354" r:id="rId17"/>
    <p:sldId id="357" r:id="rId18"/>
    <p:sldId id="352" r:id="rId19"/>
    <p:sldId id="370" r:id="rId20"/>
    <p:sldId id="369" r:id="rId21"/>
    <p:sldId id="372" r:id="rId22"/>
    <p:sldId id="371" r:id="rId23"/>
    <p:sldId id="346" r:id="rId24"/>
    <p:sldId id="358" r:id="rId25"/>
    <p:sldId id="340" r:id="rId26"/>
    <p:sldId id="341" r:id="rId27"/>
    <p:sldId id="342" r:id="rId28"/>
    <p:sldId id="368" r:id="rId29"/>
    <p:sldId id="359" r:id="rId30"/>
    <p:sldId id="360" r:id="rId31"/>
    <p:sldId id="361" r:id="rId32"/>
    <p:sldId id="362" r:id="rId33"/>
    <p:sldId id="363" r:id="rId34"/>
    <p:sldId id="364" r:id="rId35"/>
    <p:sldId id="365" r:id="rId36"/>
    <p:sldId id="366" r:id="rId37"/>
    <p:sldId id="367" r:id="rId38"/>
    <p:sldId id="344" r:id="rId39"/>
    <p:sldId id="263"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FFCC"/>
    <a:srgbClr val="66FF99"/>
    <a:srgbClr val="84F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8C360-1451-4FAC-96AE-AED9435A5117}" type="datetimeFigureOut">
              <a:rPr lang="en-US" smtClean="0"/>
              <a:t>9/18/2021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9F04D0-699D-4D6B-A94F-1A7A83CC3965}" type="slidenum">
              <a:rPr lang="en-US" smtClean="0"/>
              <a:t>‹#›</a:t>
            </a:fld>
            <a:endParaRPr lang="en-US"/>
          </a:p>
        </p:txBody>
      </p:sp>
    </p:spTree>
    <p:extLst>
      <p:ext uri="{BB962C8B-B14F-4D97-AF65-F5344CB8AC3E}">
        <p14:creationId xmlns:p14="http://schemas.microsoft.com/office/powerpoint/2010/main" val="4085081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2D47140-E761-4776-BB05-B90A68E34D64}"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283495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162174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13731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399773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D47140-E761-4776-BB05-B90A68E34D64}"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102610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D47140-E761-4776-BB05-B90A68E34D64}"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216590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D47140-E761-4776-BB05-B90A68E34D64}" type="datetimeFigureOut">
              <a:rPr lang="en-US" smtClean="0"/>
              <a:t>9/18/2021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3304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D47140-E761-4776-BB05-B90A68E34D64}" type="datetimeFigureOut">
              <a:rPr lang="en-US" smtClean="0"/>
              <a:t>9/18/2021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2371818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D47140-E761-4776-BB05-B90A68E34D64}" type="datetimeFigureOut">
              <a:rPr lang="en-US" smtClean="0"/>
              <a:t>9/18/2021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108877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D47140-E761-4776-BB05-B90A68E34D64}"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3614902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D47140-E761-4776-BB05-B90A68E34D64}"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4186394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619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47140-E761-4776-BB05-B90A68E34D64}" type="datetimeFigureOut">
              <a:rPr lang="en-US" smtClean="0"/>
              <a:t>9/18/2021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DF75C-1349-4428-A080-E4DEDA9691AA}" type="slidenum">
              <a:rPr lang="en-US" smtClean="0"/>
              <a:t>‹#›</a:t>
            </a:fld>
            <a:endParaRPr lang="en-US"/>
          </a:p>
        </p:txBody>
      </p:sp>
      <p:pic>
        <p:nvPicPr>
          <p:cNvPr id="7" name="Picture 2" descr="D:\1.PGPBA\01. Marketing\GL High Res Logos\Greatlearning Logo_160915.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53200" y="-25898"/>
            <a:ext cx="2362200" cy="327947"/>
          </a:xfrm>
          <a:prstGeom prst="rect">
            <a:avLst/>
          </a:prstGeom>
          <a:noFill/>
          <a:extLst>
            <a:ext uri="{909E8E84-426E-40DD-AFC4-6F175D3DCCD1}">
              <a14:hiddenFill xmlns:a14="http://schemas.microsoft.com/office/drawing/2010/main">
                <a:solidFill>
                  <a:srgbClr val="FFFFFF"/>
                </a:solidFill>
              </a14:hiddenFill>
            </a:ext>
          </a:extLst>
        </p:spPr>
      </p:pic>
      <p:sp>
        <p:nvSpPr>
          <p:cNvPr id="8" name="Round Diagonal Corner Rectangle 7"/>
          <p:cNvSpPr/>
          <p:nvPr userDrawn="1"/>
        </p:nvSpPr>
        <p:spPr>
          <a:xfrm>
            <a:off x="45026" y="842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 Diagonal Corner Rectangle 8"/>
          <p:cNvSpPr/>
          <p:nvPr userDrawn="1"/>
        </p:nvSpPr>
        <p:spPr>
          <a:xfrm>
            <a:off x="45026" y="2373076"/>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8106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kaggle.com/zaurbegiev/my-dataset"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45026" y="588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 Diagonal Corner Rectangle 4"/>
          <p:cNvSpPr/>
          <p:nvPr/>
        </p:nvSpPr>
        <p:spPr>
          <a:xfrm>
            <a:off x="45026" y="2313700"/>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CF1B1374-6C99-4642-9617-4426B07B7CEA}"/>
              </a:ext>
            </a:extLst>
          </p:cNvPr>
          <p:cNvSpPr txBox="1"/>
          <p:nvPr/>
        </p:nvSpPr>
        <p:spPr>
          <a:xfrm>
            <a:off x="685800" y="1149925"/>
            <a:ext cx="8534400" cy="707886"/>
          </a:xfrm>
          <a:prstGeom prst="rect">
            <a:avLst/>
          </a:prstGeom>
          <a:noFill/>
        </p:spPr>
        <p:txBody>
          <a:bodyPr wrap="square" rtlCol="0">
            <a:spAutoFit/>
          </a:bodyPr>
          <a:lstStyle/>
          <a:p>
            <a:pPr algn="ctr"/>
            <a:r>
              <a:rPr lang="en-US" sz="4000" dirty="0">
                <a:solidFill>
                  <a:srgbClr val="002060"/>
                </a:solidFill>
              </a:rPr>
              <a:t>Finance and Risk Analytics</a:t>
            </a:r>
          </a:p>
        </p:txBody>
      </p:sp>
      <p:sp>
        <p:nvSpPr>
          <p:cNvPr id="3" name="TextBox 2"/>
          <p:cNvSpPr txBox="1"/>
          <p:nvPr/>
        </p:nvSpPr>
        <p:spPr>
          <a:xfrm>
            <a:off x="3200400" y="2155308"/>
            <a:ext cx="3429000" cy="830997"/>
          </a:xfrm>
          <a:prstGeom prst="rect">
            <a:avLst/>
          </a:prstGeom>
          <a:noFill/>
        </p:spPr>
        <p:txBody>
          <a:bodyPr wrap="square" rtlCol="0">
            <a:spAutoFit/>
          </a:bodyPr>
          <a:lstStyle/>
          <a:p>
            <a:r>
              <a:rPr lang="en-US" sz="2400" b="1" dirty="0">
                <a:solidFill>
                  <a:srgbClr val="0070C0"/>
                </a:solidFill>
              </a:rPr>
              <a:t>PGDSE ONLINE DEC-2020</a:t>
            </a:r>
          </a:p>
          <a:p>
            <a:endParaRPr lang="en-IN" sz="2400" dirty="0">
              <a:solidFill>
                <a:srgbClr val="0070C0"/>
              </a:solidFill>
            </a:endParaRPr>
          </a:p>
        </p:txBody>
      </p:sp>
      <p:sp>
        <p:nvSpPr>
          <p:cNvPr id="10" name="TextBox 9"/>
          <p:cNvSpPr txBox="1"/>
          <p:nvPr/>
        </p:nvSpPr>
        <p:spPr>
          <a:xfrm>
            <a:off x="6719455" y="4545376"/>
            <a:ext cx="2057400" cy="2308324"/>
          </a:xfrm>
          <a:prstGeom prst="rect">
            <a:avLst/>
          </a:prstGeom>
          <a:noFill/>
        </p:spPr>
        <p:txBody>
          <a:bodyPr wrap="square" rtlCol="0">
            <a:spAutoFit/>
          </a:bodyPr>
          <a:lstStyle/>
          <a:p>
            <a:r>
              <a:rPr lang="en-US" b="1" dirty="0">
                <a:solidFill>
                  <a:schemeClr val="tx2"/>
                </a:solidFill>
              </a:rPr>
              <a:t>Team members</a:t>
            </a:r>
          </a:p>
          <a:p>
            <a:pPr marL="285750" indent="-285750">
              <a:buFont typeface="Arial" panose="020B0604020202020204" pitchFamily="34" charset="0"/>
              <a:buChar char="•"/>
            </a:pPr>
            <a:r>
              <a:rPr lang="en-US" dirty="0">
                <a:solidFill>
                  <a:srgbClr val="0070C0"/>
                </a:solidFill>
              </a:rPr>
              <a:t>Anjum Hassan</a:t>
            </a:r>
          </a:p>
          <a:p>
            <a:pPr marL="285750" indent="-285750">
              <a:buFont typeface="Arial" panose="020B0604020202020204" pitchFamily="34" charset="0"/>
              <a:buChar char="•"/>
            </a:pPr>
            <a:r>
              <a:rPr lang="en-US" dirty="0">
                <a:solidFill>
                  <a:srgbClr val="0070C0"/>
                </a:solidFill>
              </a:rPr>
              <a:t>Basavaraj Bijali</a:t>
            </a:r>
          </a:p>
          <a:p>
            <a:pPr marL="285750" indent="-285750">
              <a:buFont typeface="Arial" panose="020B0604020202020204" pitchFamily="34" charset="0"/>
              <a:buChar char="•"/>
            </a:pPr>
            <a:r>
              <a:rPr lang="en-US" dirty="0">
                <a:solidFill>
                  <a:srgbClr val="0070C0"/>
                </a:solidFill>
              </a:rPr>
              <a:t>Praveen</a:t>
            </a:r>
          </a:p>
          <a:p>
            <a:pPr marL="285750" indent="-285750">
              <a:buFont typeface="Arial" panose="020B0604020202020204" pitchFamily="34" charset="0"/>
              <a:buChar char="•"/>
            </a:pPr>
            <a:r>
              <a:rPr lang="en-US" dirty="0">
                <a:solidFill>
                  <a:srgbClr val="0070C0"/>
                </a:solidFill>
              </a:rPr>
              <a:t>Dheeraj Gandikota</a:t>
            </a:r>
          </a:p>
          <a:p>
            <a:pPr marL="285750" indent="-285750">
              <a:buFont typeface="Arial" panose="020B0604020202020204" pitchFamily="34" charset="0"/>
              <a:buChar char="•"/>
            </a:pPr>
            <a:r>
              <a:rPr lang="en-US" dirty="0">
                <a:solidFill>
                  <a:srgbClr val="0070C0"/>
                </a:solidFill>
              </a:rPr>
              <a:t>Titasta Bose</a:t>
            </a:r>
          </a:p>
          <a:p>
            <a:endParaRPr lang="en-IN" dirty="0">
              <a:solidFill>
                <a:srgbClr val="0070C0"/>
              </a:solidFill>
            </a:endParaRPr>
          </a:p>
        </p:txBody>
      </p:sp>
      <p:sp>
        <p:nvSpPr>
          <p:cNvPr id="11" name="TextBox 10"/>
          <p:cNvSpPr txBox="1"/>
          <p:nvPr/>
        </p:nvSpPr>
        <p:spPr>
          <a:xfrm>
            <a:off x="2667000" y="2867028"/>
            <a:ext cx="4267200" cy="1015663"/>
          </a:xfrm>
          <a:prstGeom prst="rect">
            <a:avLst/>
          </a:prstGeom>
          <a:noFill/>
        </p:spPr>
        <p:txBody>
          <a:bodyPr wrap="square" rtlCol="0">
            <a:spAutoFit/>
          </a:bodyPr>
          <a:lstStyle/>
          <a:p>
            <a:pPr algn="ctr"/>
            <a:r>
              <a:rPr lang="en-US" b="1" u="sng" dirty="0">
                <a:solidFill>
                  <a:srgbClr val="0070C0"/>
                </a:solidFill>
              </a:rPr>
              <a:t>Project title</a:t>
            </a:r>
          </a:p>
          <a:p>
            <a:pPr algn="ctr"/>
            <a:endParaRPr lang="en-US" b="1" u="sng" dirty="0">
              <a:solidFill>
                <a:srgbClr val="0070C0"/>
              </a:solidFill>
            </a:endParaRPr>
          </a:p>
          <a:p>
            <a:pPr algn="ctr"/>
            <a:r>
              <a:rPr lang="en-US" sz="2400" b="1" dirty="0">
                <a:solidFill>
                  <a:srgbClr val="002060"/>
                </a:solidFill>
              </a:rPr>
              <a:t>LOAN STATUS PREDICTION</a:t>
            </a:r>
            <a:endParaRPr lang="en-IN" sz="2400" b="1" dirty="0">
              <a:solidFill>
                <a:srgbClr val="002060"/>
              </a:solidFill>
            </a:endParaRPr>
          </a:p>
        </p:txBody>
      </p:sp>
      <p:sp>
        <p:nvSpPr>
          <p:cNvPr id="12" name="TextBox 11"/>
          <p:cNvSpPr txBox="1"/>
          <p:nvPr/>
        </p:nvSpPr>
        <p:spPr>
          <a:xfrm>
            <a:off x="6666345" y="3704934"/>
            <a:ext cx="2438400" cy="369332"/>
          </a:xfrm>
          <a:prstGeom prst="rect">
            <a:avLst/>
          </a:prstGeom>
          <a:noFill/>
        </p:spPr>
        <p:txBody>
          <a:bodyPr wrap="square" rtlCol="0">
            <a:spAutoFit/>
          </a:bodyPr>
          <a:lstStyle/>
          <a:p>
            <a:r>
              <a:rPr lang="en-US" b="1" i="1" u="sng" dirty="0">
                <a:solidFill>
                  <a:schemeClr val="tx2"/>
                </a:solidFill>
              </a:rPr>
              <a:t>Mentor</a:t>
            </a:r>
            <a:r>
              <a:rPr lang="en-US" dirty="0">
                <a:solidFill>
                  <a:srgbClr val="0070C0"/>
                </a:solidFill>
              </a:rPr>
              <a:t> : Jatinder </a:t>
            </a:r>
            <a:r>
              <a:rPr lang="en-US" dirty="0" err="1">
                <a:solidFill>
                  <a:srgbClr val="0070C0"/>
                </a:solidFill>
              </a:rPr>
              <a:t>Bedi</a:t>
            </a:r>
            <a:endParaRPr lang="en-IN" dirty="0">
              <a:solidFill>
                <a:srgbClr val="0070C0"/>
              </a:solidFill>
            </a:endParaRPr>
          </a:p>
        </p:txBody>
      </p:sp>
      <p:pic>
        <p:nvPicPr>
          <p:cNvPr id="14" name="Picture 13"/>
          <p:cNvPicPr>
            <a:picLocks noChangeAspect="1"/>
          </p:cNvPicPr>
          <p:nvPr/>
        </p:nvPicPr>
        <p:blipFill>
          <a:blip r:embed="rId2"/>
          <a:stretch>
            <a:fillRect/>
          </a:stretch>
        </p:blipFill>
        <p:spPr>
          <a:xfrm>
            <a:off x="914400" y="4001742"/>
            <a:ext cx="4362086" cy="2435000"/>
          </a:xfrm>
          <a:prstGeom prst="rect">
            <a:avLst/>
          </a:prstGeom>
        </p:spPr>
      </p:pic>
    </p:spTree>
    <p:extLst>
      <p:ext uri="{BB962C8B-B14F-4D97-AF65-F5344CB8AC3E}">
        <p14:creationId xmlns:p14="http://schemas.microsoft.com/office/powerpoint/2010/main" val="1765348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228600"/>
            <a:ext cx="1524000" cy="762000"/>
          </a:xfrm>
        </p:spPr>
        <p:txBody>
          <a:bodyPr>
            <a:normAutofit/>
          </a:bodyPr>
          <a:lstStyle/>
          <a:p>
            <a:r>
              <a:rPr lang="en-IN" sz="2400" u="sng" dirty="0">
                <a:solidFill>
                  <a:schemeClr val="accent1"/>
                </a:solidFill>
              </a:rPr>
              <a:t>Solution: </a:t>
            </a:r>
          </a:p>
        </p:txBody>
      </p:sp>
      <p:sp>
        <p:nvSpPr>
          <p:cNvPr id="4" name="Rectangle 3"/>
          <p:cNvSpPr/>
          <p:nvPr/>
        </p:nvSpPr>
        <p:spPr>
          <a:xfrm>
            <a:off x="609600" y="914400"/>
            <a:ext cx="8382000" cy="1323439"/>
          </a:xfrm>
          <a:prstGeom prst="rect">
            <a:avLst/>
          </a:prstGeom>
        </p:spPr>
        <p:txBody>
          <a:bodyPr wrap="square">
            <a:spAutoFit/>
          </a:bodyPr>
          <a:lstStyle/>
          <a:p>
            <a:pPr algn="just"/>
            <a:r>
              <a:rPr lang="en-US" sz="1600" dirty="0">
                <a:cs typeface="Times New Roman" panose="02020603050405020304" pitchFamily="18" charset="0"/>
              </a:rPr>
              <a:t>By understanding the relationship between the underlying factors that significantly affect a person’s credit score and therefore impacts the customer’s loan eligibility. An improved model that uses these significant features in order to predict the loan status and credit score which acts as a decision making tool. The problem offers to solve the hassle of loan process in regards to the borrower (customer) and lender (bank). </a:t>
            </a:r>
            <a:endParaRPr lang="en-IN" sz="1600" dirty="0"/>
          </a:p>
        </p:txBody>
      </p:sp>
      <p:sp>
        <p:nvSpPr>
          <p:cNvPr id="5" name="Rectangle 4"/>
          <p:cNvSpPr/>
          <p:nvPr/>
        </p:nvSpPr>
        <p:spPr>
          <a:xfrm>
            <a:off x="609600" y="2233551"/>
            <a:ext cx="6400800" cy="800219"/>
          </a:xfrm>
          <a:prstGeom prst="rect">
            <a:avLst/>
          </a:prstGeom>
        </p:spPr>
        <p:txBody>
          <a:bodyPr wrap="square">
            <a:spAutoFit/>
          </a:bodyPr>
          <a:lstStyle/>
          <a:p>
            <a:r>
              <a:rPr lang="en-US" sz="2800" dirty="0">
                <a:solidFill>
                  <a:schemeClr val="tx2"/>
                </a:solidFill>
                <a:cs typeface="Times New Roman" panose="02020603050405020304" pitchFamily="18" charset="0"/>
              </a:rPr>
              <a:t>Data Sets: </a:t>
            </a:r>
          </a:p>
          <a:p>
            <a:r>
              <a:rPr lang="en-IN" dirty="0">
                <a:cs typeface="Times New Roman" panose="02020603050405020304" pitchFamily="18" charset="0"/>
                <a:hlinkClick r:id="rId2">
                  <a:extLst>
                    <a:ext uri="{A12FA001-AC4F-418D-AE19-62706E023703}">
                      <ahyp:hlinkClr xmlns:ahyp="http://schemas.microsoft.com/office/drawing/2018/hyperlinkcolor" val="tx"/>
                    </a:ext>
                  </a:extLst>
                </a:hlinkClick>
              </a:rPr>
              <a:t>Bank Loan Status Dataset | </a:t>
            </a:r>
            <a:r>
              <a:rPr lang="en-IN" dirty="0" err="1">
                <a:cs typeface="Times New Roman" panose="02020603050405020304" pitchFamily="18" charset="0"/>
                <a:hlinkClick r:id="rId2">
                  <a:extLst>
                    <a:ext uri="{A12FA001-AC4F-418D-AE19-62706E023703}">
                      <ahyp:hlinkClr xmlns:ahyp="http://schemas.microsoft.com/office/drawing/2018/hyperlinkcolor" val="tx"/>
                    </a:ext>
                  </a:extLst>
                </a:hlinkClick>
              </a:rPr>
              <a:t>Kaggle</a:t>
            </a:r>
            <a:endParaRPr lang="en-IN" dirty="0"/>
          </a:p>
        </p:txBody>
      </p:sp>
      <p:pic>
        <p:nvPicPr>
          <p:cNvPr id="7" name="Picture 6">
            <a:extLst>
              <a:ext uri="{FF2B5EF4-FFF2-40B4-BE49-F238E27FC236}">
                <a16:creationId xmlns:a16="http://schemas.microsoft.com/office/drawing/2014/main" id="{087E0B94-3B9A-4170-A962-1475CC23C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3033770"/>
            <a:ext cx="8572500" cy="3634740"/>
          </a:xfrm>
          <a:prstGeom prst="rect">
            <a:avLst/>
          </a:prstGeom>
        </p:spPr>
      </p:pic>
    </p:spTree>
    <p:extLst>
      <p:ext uri="{BB962C8B-B14F-4D97-AF65-F5344CB8AC3E}">
        <p14:creationId xmlns:p14="http://schemas.microsoft.com/office/powerpoint/2010/main" val="74393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838200"/>
            <a:ext cx="1643270" cy="461665"/>
          </a:xfrm>
          <a:prstGeom prst="rect">
            <a:avLst/>
          </a:prstGeom>
        </p:spPr>
        <p:txBody>
          <a:bodyPr wrap="none">
            <a:spAutoFit/>
          </a:bodyPr>
          <a:lstStyle/>
          <a:p>
            <a:r>
              <a:rPr lang="en-US" sz="2400" u="sng" dirty="0">
                <a:solidFill>
                  <a:schemeClr val="accent1"/>
                </a:solidFill>
                <a:latin typeface="+mj-lt"/>
                <a:cs typeface="Times New Roman" panose="02020603050405020304" pitchFamily="18" charset="0"/>
              </a:rPr>
              <a:t>Challenges:</a:t>
            </a:r>
          </a:p>
        </p:txBody>
      </p:sp>
      <p:sp>
        <p:nvSpPr>
          <p:cNvPr id="4" name="Rectangle 3"/>
          <p:cNvSpPr/>
          <p:nvPr/>
        </p:nvSpPr>
        <p:spPr>
          <a:xfrm>
            <a:off x="685800" y="1828800"/>
            <a:ext cx="3505200" cy="3693319"/>
          </a:xfrm>
          <a:prstGeom prst="rect">
            <a:avLst/>
          </a:prstGeom>
        </p:spPr>
        <p:txBody>
          <a:bodyPr wrap="square">
            <a:spAutoFit/>
          </a:bodyPr>
          <a:lstStyle/>
          <a:p>
            <a:pPr marL="285750" indent="-285750" algn="just">
              <a:buFont typeface="Arial" panose="020B0604020202020204" pitchFamily="34" charset="0"/>
              <a:buChar char="•"/>
            </a:pPr>
            <a:r>
              <a:rPr lang="en-US" dirty="0">
                <a:cs typeface="Times New Roman" panose="02020603050405020304" pitchFamily="18" charset="0"/>
              </a:rPr>
              <a:t>All numerical features are </a:t>
            </a:r>
            <a:r>
              <a:rPr lang="en-US" b="1" dirty="0">
                <a:cs typeface="Times New Roman" panose="02020603050405020304" pitchFamily="18" charset="0"/>
              </a:rPr>
              <a:t>Right Skewed</a:t>
            </a:r>
          </a:p>
          <a:p>
            <a:pPr marL="285750" indent="-285750" algn="just">
              <a:buFont typeface="Arial" panose="020B0604020202020204" pitchFamily="34" charset="0"/>
              <a:buChar char="•"/>
            </a:pPr>
            <a:r>
              <a:rPr lang="en-US" dirty="0">
                <a:cs typeface="Times New Roman" panose="02020603050405020304" pitchFamily="18" charset="0"/>
              </a:rPr>
              <a:t>Current loan amount have some </a:t>
            </a:r>
            <a:r>
              <a:rPr lang="en-US" b="1" dirty="0">
                <a:cs typeface="Times New Roman" panose="02020603050405020304" pitchFamily="18" charset="0"/>
              </a:rPr>
              <a:t>Outliers</a:t>
            </a:r>
          </a:p>
          <a:p>
            <a:pPr marL="285750" indent="-285750" algn="just">
              <a:buFont typeface="Arial" panose="020B0604020202020204" pitchFamily="34" charset="0"/>
              <a:buChar char="•"/>
            </a:pPr>
            <a:r>
              <a:rPr lang="en-US" dirty="0">
                <a:cs typeface="Times New Roman" panose="02020603050405020304" pitchFamily="18" charset="0"/>
              </a:rPr>
              <a:t>Credit score: after 1000 all values in credit score shows loan status as </a:t>
            </a:r>
            <a:r>
              <a:rPr lang="en-US" b="1" dirty="0">
                <a:cs typeface="Times New Roman" panose="02020603050405020304" pitchFamily="18" charset="0"/>
              </a:rPr>
              <a:t>charged  off</a:t>
            </a:r>
            <a:r>
              <a:rPr lang="en-US" dirty="0">
                <a:cs typeface="Times New Roman" panose="02020603050405020304" pitchFamily="18" charset="0"/>
              </a:rPr>
              <a:t> (which is strange we need to deal with it).</a:t>
            </a:r>
          </a:p>
          <a:p>
            <a:pPr marL="285750" indent="-285750" algn="just">
              <a:buFont typeface="Arial" panose="020B0604020202020204" pitchFamily="34" charset="0"/>
              <a:buChar char="•"/>
            </a:pPr>
            <a:r>
              <a:rPr lang="en-US" dirty="0">
                <a:cs typeface="Times New Roman" panose="02020603050405020304" pitchFamily="18" charset="0"/>
              </a:rPr>
              <a:t>Credit score has maximum value </a:t>
            </a:r>
            <a:r>
              <a:rPr lang="en-US" b="1" dirty="0">
                <a:cs typeface="Times New Roman" panose="02020603050405020304" pitchFamily="18" charset="0"/>
              </a:rPr>
              <a:t>7510</a:t>
            </a:r>
            <a:r>
              <a:rPr lang="en-US" dirty="0">
                <a:cs typeface="Times New Roman" panose="02020603050405020304" pitchFamily="18" charset="0"/>
              </a:rPr>
              <a:t> which is not correct (Because credit score is three digit number).</a:t>
            </a:r>
            <a:endParaRPr lang="en-IN" dirty="0"/>
          </a:p>
        </p:txBody>
      </p:sp>
      <p:pic>
        <p:nvPicPr>
          <p:cNvPr id="5" name="Picture 4">
            <a:extLst>
              <a:ext uri="{FF2B5EF4-FFF2-40B4-BE49-F238E27FC236}">
                <a16:creationId xmlns:a16="http://schemas.microsoft.com/office/drawing/2014/main" id="{1077CFC0-013A-486A-BD62-33CF440A5E22}"/>
              </a:ext>
            </a:extLst>
          </p:cNvPr>
          <p:cNvPicPr>
            <a:picLocks noChangeAspect="1"/>
          </p:cNvPicPr>
          <p:nvPr/>
        </p:nvPicPr>
        <p:blipFill>
          <a:blip r:embed="rId2"/>
          <a:stretch>
            <a:fillRect/>
          </a:stretch>
        </p:blipFill>
        <p:spPr>
          <a:xfrm>
            <a:off x="5257800" y="1143001"/>
            <a:ext cx="3200400" cy="4724400"/>
          </a:xfrm>
          <a:prstGeom prst="rect">
            <a:avLst/>
          </a:prstGeom>
        </p:spPr>
      </p:pic>
    </p:spTree>
    <p:extLst>
      <p:ext uri="{BB962C8B-B14F-4D97-AF65-F5344CB8AC3E}">
        <p14:creationId xmlns:p14="http://schemas.microsoft.com/office/powerpoint/2010/main" val="3219173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1219200"/>
            <a:ext cx="8054721" cy="4267200"/>
          </a:xfrm>
          <a:prstGeom prst="rect">
            <a:avLst/>
          </a:prstGeom>
        </p:spPr>
      </p:pic>
      <p:sp>
        <p:nvSpPr>
          <p:cNvPr id="3" name="TextBox 2"/>
          <p:cNvSpPr txBox="1"/>
          <p:nvPr/>
        </p:nvSpPr>
        <p:spPr>
          <a:xfrm>
            <a:off x="2503360" y="381000"/>
            <a:ext cx="4419600" cy="646331"/>
          </a:xfrm>
          <a:prstGeom prst="rect">
            <a:avLst/>
          </a:prstGeom>
          <a:noFill/>
        </p:spPr>
        <p:txBody>
          <a:bodyPr wrap="square" rtlCol="0">
            <a:spAutoFit/>
          </a:bodyPr>
          <a:lstStyle/>
          <a:p>
            <a:pPr algn="ctr"/>
            <a:r>
              <a:rPr lang="en-US" sz="3600" dirty="0">
                <a:solidFill>
                  <a:schemeClr val="accent1"/>
                </a:solidFill>
              </a:rPr>
              <a:t>EDA Approach</a:t>
            </a:r>
            <a:endParaRPr lang="en-IN" sz="3600" dirty="0">
              <a:solidFill>
                <a:schemeClr val="accent1"/>
              </a:solidFill>
            </a:endParaRPr>
          </a:p>
        </p:txBody>
      </p:sp>
    </p:spTree>
    <p:extLst>
      <p:ext uri="{BB962C8B-B14F-4D97-AF65-F5344CB8AC3E}">
        <p14:creationId xmlns:p14="http://schemas.microsoft.com/office/powerpoint/2010/main" val="142480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228600"/>
            <a:ext cx="5105400" cy="584775"/>
          </a:xfrm>
          <a:prstGeom prst="rect">
            <a:avLst/>
          </a:prstGeom>
          <a:noFill/>
        </p:spPr>
        <p:txBody>
          <a:bodyPr wrap="square" rtlCol="0">
            <a:spAutoFit/>
          </a:bodyPr>
          <a:lstStyle/>
          <a:p>
            <a:pPr algn="ctr"/>
            <a:r>
              <a:rPr lang="en-US" sz="3200" dirty="0">
                <a:solidFill>
                  <a:srgbClr val="0070C0"/>
                </a:solidFill>
              </a:rPr>
              <a:t>Class Imbalance Treatment</a:t>
            </a:r>
            <a:endParaRPr lang="en-IN" sz="3200" dirty="0">
              <a:solidFill>
                <a:srgbClr val="0070C0"/>
              </a:solidFill>
            </a:endParaRPr>
          </a:p>
        </p:txBody>
      </p:sp>
      <p:pic>
        <p:nvPicPr>
          <p:cNvPr id="3" name="Picture 2"/>
          <p:cNvPicPr/>
          <p:nvPr/>
        </p:nvPicPr>
        <p:blipFill>
          <a:blip r:embed="rId2"/>
          <a:stretch>
            <a:fillRect/>
          </a:stretch>
        </p:blipFill>
        <p:spPr>
          <a:xfrm>
            <a:off x="540695" y="803880"/>
            <a:ext cx="5731510" cy="2143780"/>
          </a:xfrm>
          <a:prstGeom prst="rect">
            <a:avLst/>
          </a:prstGeom>
        </p:spPr>
      </p:pic>
      <p:sp>
        <p:nvSpPr>
          <p:cNvPr id="4" name="Oval 3"/>
          <p:cNvSpPr/>
          <p:nvPr/>
        </p:nvSpPr>
        <p:spPr>
          <a:xfrm>
            <a:off x="1143000" y="4229100"/>
            <a:ext cx="16764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SMOTE</a:t>
            </a:r>
            <a:endParaRPr lang="en-IN" dirty="0"/>
          </a:p>
        </p:txBody>
      </p:sp>
      <p:pic>
        <p:nvPicPr>
          <p:cNvPr id="7" name="Picture 6"/>
          <p:cNvPicPr>
            <a:picLocks noChangeAspect="1"/>
          </p:cNvPicPr>
          <p:nvPr/>
        </p:nvPicPr>
        <p:blipFill>
          <a:blip r:embed="rId3"/>
          <a:stretch>
            <a:fillRect/>
          </a:stretch>
        </p:blipFill>
        <p:spPr>
          <a:xfrm>
            <a:off x="3613078" y="3342692"/>
            <a:ext cx="5324475" cy="3476625"/>
          </a:xfrm>
          <a:prstGeom prst="rect">
            <a:avLst/>
          </a:prstGeom>
        </p:spPr>
      </p:pic>
      <p:sp>
        <p:nvSpPr>
          <p:cNvPr id="8" name="Down Arrow 7"/>
          <p:cNvSpPr/>
          <p:nvPr/>
        </p:nvSpPr>
        <p:spPr>
          <a:xfrm>
            <a:off x="1752600" y="2881640"/>
            <a:ext cx="457200" cy="1295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2872561" y="4572000"/>
            <a:ext cx="775017"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9511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228600"/>
            <a:ext cx="5334000" cy="584775"/>
          </a:xfrm>
          <a:prstGeom prst="rect">
            <a:avLst/>
          </a:prstGeom>
          <a:noFill/>
        </p:spPr>
        <p:txBody>
          <a:bodyPr wrap="square" rtlCol="0">
            <a:spAutoFit/>
          </a:bodyPr>
          <a:lstStyle/>
          <a:p>
            <a:pPr algn="ctr"/>
            <a:r>
              <a:rPr lang="en-US" sz="3200" dirty="0">
                <a:solidFill>
                  <a:srgbClr val="0070C0"/>
                </a:solidFill>
              </a:rPr>
              <a:t>Outlier Treatment</a:t>
            </a:r>
            <a:endParaRPr lang="en-IN" sz="3200" dirty="0">
              <a:solidFill>
                <a:srgbClr val="0070C0"/>
              </a:solidFill>
            </a:endParaRPr>
          </a:p>
        </p:txBody>
      </p:sp>
      <p:pic>
        <p:nvPicPr>
          <p:cNvPr id="3" name="Picture 2"/>
          <p:cNvPicPr/>
          <p:nvPr/>
        </p:nvPicPr>
        <p:blipFill>
          <a:blip r:embed="rId2"/>
          <a:stretch>
            <a:fillRect/>
          </a:stretch>
        </p:blipFill>
        <p:spPr>
          <a:xfrm>
            <a:off x="1676400" y="1371600"/>
            <a:ext cx="5867400" cy="4267200"/>
          </a:xfrm>
          <a:prstGeom prst="rect">
            <a:avLst/>
          </a:prstGeom>
        </p:spPr>
      </p:pic>
    </p:spTree>
    <p:extLst>
      <p:ext uri="{BB962C8B-B14F-4D97-AF65-F5344CB8AC3E}">
        <p14:creationId xmlns:p14="http://schemas.microsoft.com/office/powerpoint/2010/main" val="2121534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276880"/>
            <a:ext cx="5105400" cy="523220"/>
          </a:xfrm>
          <a:prstGeom prst="rect">
            <a:avLst/>
          </a:prstGeom>
          <a:noFill/>
        </p:spPr>
        <p:txBody>
          <a:bodyPr wrap="square" rtlCol="0">
            <a:spAutoFit/>
          </a:bodyPr>
          <a:lstStyle/>
          <a:p>
            <a:pPr algn="ctr"/>
            <a:r>
              <a:rPr lang="en-US" sz="2800" dirty="0">
                <a:solidFill>
                  <a:srgbClr val="0070C0"/>
                </a:solidFill>
              </a:rPr>
              <a:t>Missing Value Treatment</a:t>
            </a:r>
            <a:endParaRPr lang="en-IN" sz="2800" dirty="0">
              <a:solidFill>
                <a:srgbClr val="0070C0"/>
              </a:solidFill>
            </a:endParaRPr>
          </a:p>
        </p:txBody>
      </p:sp>
      <p:pic>
        <p:nvPicPr>
          <p:cNvPr id="4" name="Picture 3"/>
          <p:cNvPicPr/>
          <p:nvPr/>
        </p:nvPicPr>
        <p:blipFill>
          <a:blip r:embed="rId2"/>
          <a:stretch>
            <a:fillRect/>
          </a:stretch>
        </p:blipFill>
        <p:spPr>
          <a:xfrm>
            <a:off x="304800" y="3581400"/>
            <a:ext cx="4191000" cy="32766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57200" y="1066800"/>
            <a:ext cx="8229600" cy="1981200"/>
          </a:xfrm>
          <a:prstGeom prst="rect">
            <a:avLst/>
          </a:prstGeom>
          <a:noFill/>
          <a:ln>
            <a:noFill/>
          </a:ln>
        </p:spPr>
      </p:pic>
      <p:pic>
        <p:nvPicPr>
          <p:cNvPr id="6" name="Picture 5"/>
          <p:cNvPicPr/>
          <p:nvPr/>
        </p:nvPicPr>
        <p:blipFill>
          <a:blip r:embed="rId4"/>
          <a:stretch>
            <a:fillRect/>
          </a:stretch>
        </p:blipFill>
        <p:spPr>
          <a:xfrm>
            <a:off x="4572000" y="3581400"/>
            <a:ext cx="4191000" cy="3276600"/>
          </a:xfrm>
          <a:prstGeom prst="rect">
            <a:avLst/>
          </a:prstGeom>
        </p:spPr>
      </p:pic>
      <p:sp>
        <p:nvSpPr>
          <p:cNvPr id="2" name="TextBox 1"/>
          <p:cNvSpPr txBox="1"/>
          <p:nvPr/>
        </p:nvSpPr>
        <p:spPr>
          <a:xfrm>
            <a:off x="3238500" y="748784"/>
            <a:ext cx="2514600" cy="369332"/>
          </a:xfrm>
          <a:prstGeom prst="rect">
            <a:avLst/>
          </a:prstGeom>
          <a:noFill/>
        </p:spPr>
        <p:txBody>
          <a:bodyPr wrap="square" rtlCol="0">
            <a:spAutoFit/>
          </a:bodyPr>
          <a:lstStyle/>
          <a:p>
            <a:r>
              <a:rPr lang="en-US" dirty="0"/>
              <a:t>Complete null rows</a:t>
            </a:r>
            <a:endParaRPr lang="en-IN" dirty="0"/>
          </a:p>
        </p:txBody>
      </p:sp>
      <p:sp>
        <p:nvSpPr>
          <p:cNvPr id="7" name="TextBox 6"/>
          <p:cNvSpPr txBox="1"/>
          <p:nvPr/>
        </p:nvSpPr>
        <p:spPr>
          <a:xfrm>
            <a:off x="457200" y="3212068"/>
            <a:ext cx="3810000" cy="369332"/>
          </a:xfrm>
          <a:prstGeom prst="rect">
            <a:avLst/>
          </a:prstGeom>
          <a:noFill/>
        </p:spPr>
        <p:txBody>
          <a:bodyPr wrap="square" rtlCol="0">
            <a:spAutoFit/>
          </a:bodyPr>
          <a:lstStyle/>
          <a:p>
            <a:r>
              <a:rPr lang="en-US" dirty="0"/>
              <a:t>Missing value counts and percentage</a:t>
            </a:r>
            <a:endParaRPr lang="en-IN" dirty="0"/>
          </a:p>
        </p:txBody>
      </p:sp>
    </p:spTree>
    <p:extLst>
      <p:ext uri="{BB962C8B-B14F-4D97-AF65-F5344CB8AC3E}">
        <p14:creationId xmlns:p14="http://schemas.microsoft.com/office/powerpoint/2010/main" val="3669381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8200" y="1447800"/>
            <a:ext cx="7309040" cy="4648200"/>
          </a:xfrm>
          <a:prstGeom prst="rect">
            <a:avLst/>
          </a:prstGeom>
        </p:spPr>
      </p:pic>
      <p:sp>
        <p:nvSpPr>
          <p:cNvPr id="4" name="TextBox 3"/>
          <p:cNvSpPr txBox="1"/>
          <p:nvPr/>
        </p:nvSpPr>
        <p:spPr>
          <a:xfrm>
            <a:off x="1447800" y="457200"/>
            <a:ext cx="6096000" cy="523220"/>
          </a:xfrm>
          <a:prstGeom prst="rect">
            <a:avLst/>
          </a:prstGeom>
          <a:noFill/>
        </p:spPr>
        <p:txBody>
          <a:bodyPr wrap="square" rtlCol="0">
            <a:spAutoFit/>
          </a:bodyPr>
          <a:lstStyle/>
          <a:p>
            <a:pPr algn="ctr"/>
            <a:r>
              <a:rPr lang="en-US" sz="2800" dirty="0">
                <a:solidFill>
                  <a:srgbClr val="0070C0"/>
                </a:solidFill>
              </a:rPr>
              <a:t>Correlation For Numerical Features</a:t>
            </a:r>
            <a:endParaRPr lang="en-IN" sz="2800" dirty="0">
              <a:solidFill>
                <a:srgbClr val="0070C0"/>
              </a:solidFill>
            </a:endParaRPr>
          </a:p>
        </p:txBody>
      </p:sp>
    </p:spTree>
    <p:extLst>
      <p:ext uri="{BB962C8B-B14F-4D97-AF65-F5344CB8AC3E}">
        <p14:creationId xmlns:p14="http://schemas.microsoft.com/office/powerpoint/2010/main" val="196747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752600"/>
            <a:ext cx="8019733" cy="4148138"/>
          </a:xfrm>
          <a:prstGeom prst="rect">
            <a:avLst/>
          </a:prstGeom>
        </p:spPr>
      </p:pic>
      <p:sp>
        <p:nvSpPr>
          <p:cNvPr id="4" name="TextBox 3"/>
          <p:cNvSpPr txBox="1"/>
          <p:nvPr/>
        </p:nvSpPr>
        <p:spPr>
          <a:xfrm>
            <a:off x="457200" y="609600"/>
            <a:ext cx="8534400" cy="523220"/>
          </a:xfrm>
          <a:prstGeom prst="rect">
            <a:avLst/>
          </a:prstGeom>
          <a:noFill/>
        </p:spPr>
        <p:txBody>
          <a:bodyPr wrap="square" rtlCol="0">
            <a:spAutoFit/>
          </a:bodyPr>
          <a:lstStyle/>
          <a:p>
            <a:pPr algn="ctr"/>
            <a:r>
              <a:rPr lang="en-US" sz="2800" dirty="0">
                <a:solidFill>
                  <a:srgbClr val="0070C0"/>
                </a:solidFill>
              </a:rPr>
              <a:t>Relationship Between Categorical and Numerical Features</a:t>
            </a:r>
            <a:endParaRPr lang="en-IN" sz="2800" dirty="0">
              <a:solidFill>
                <a:srgbClr val="0070C0"/>
              </a:solidFill>
            </a:endParaRPr>
          </a:p>
        </p:txBody>
      </p:sp>
    </p:spTree>
    <p:extLst>
      <p:ext uri="{BB962C8B-B14F-4D97-AF65-F5344CB8AC3E}">
        <p14:creationId xmlns:p14="http://schemas.microsoft.com/office/powerpoint/2010/main" val="199442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90800" y="685800"/>
            <a:ext cx="3733800" cy="523220"/>
          </a:xfrm>
          <a:prstGeom prst="rect">
            <a:avLst/>
          </a:prstGeom>
          <a:noFill/>
        </p:spPr>
        <p:txBody>
          <a:bodyPr wrap="square" rtlCol="0">
            <a:spAutoFit/>
          </a:bodyPr>
          <a:lstStyle/>
          <a:p>
            <a:pPr algn="ctr"/>
            <a:r>
              <a:rPr lang="en-US" sz="2800" dirty="0">
                <a:solidFill>
                  <a:srgbClr val="0070C0"/>
                </a:solidFill>
              </a:rPr>
              <a:t>AutoEDA</a:t>
            </a:r>
            <a:endParaRPr lang="en-IN" sz="2800" dirty="0">
              <a:solidFill>
                <a:srgbClr val="0070C0"/>
              </a:solidFill>
            </a:endParaRPr>
          </a:p>
        </p:txBody>
      </p:sp>
      <p:sp>
        <p:nvSpPr>
          <p:cNvPr id="2" name="TextBox 1"/>
          <p:cNvSpPr txBox="1"/>
          <p:nvPr/>
        </p:nvSpPr>
        <p:spPr>
          <a:xfrm>
            <a:off x="1066800" y="1600200"/>
            <a:ext cx="7086600" cy="646331"/>
          </a:xfrm>
          <a:prstGeom prst="rect">
            <a:avLst/>
          </a:prstGeom>
          <a:noFill/>
        </p:spPr>
        <p:txBody>
          <a:bodyPr wrap="square" rtlCol="0">
            <a:spAutoFit/>
          </a:bodyPr>
          <a:lstStyle/>
          <a:p>
            <a:pPr algn="just"/>
            <a:r>
              <a:rPr lang="en-US" dirty="0"/>
              <a:t>Python external library (Dataprep) used in order to understand the cleaned data. The result’s given below </a:t>
            </a:r>
            <a:endParaRPr lang="en-IN" dirty="0"/>
          </a:p>
        </p:txBody>
      </p:sp>
      <p:sp>
        <p:nvSpPr>
          <p:cNvPr id="4" name="TextBox 3"/>
          <p:cNvSpPr txBox="1"/>
          <p:nvPr/>
        </p:nvSpPr>
        <p:spPr>
          <a:xfrm>
            <a:off x="1066800" y="3048000"/>
            <a:ext cx="2590800" cy="2308324"/>
          </a:xfrm>
          <a:prstGeom prst="rect">
            <a:avLst/>
          </a:prstGeom>
          <a:noFill/>
        </p:spPr>
        <p:txBody>
          <a:bodyPr wrap="square" rtlCol="0">
            <a:spAutoFit/>
          </a:bodyPr>
          <a:lstStyle/>
          <a:p>
            <a:r>
              <a:rPr lang="en-US" dirty="0"/>
              <a:t>DataPrep Report</a:t>
            </a:r>
          </a:p>
          <a:p>
            <a:pPr marL="285750" indent="-285750">
              <a:buFont typeface="Arial" panose="020B0604020202020204" pitchFamily="34" charset="0"/>
              <a:buChar char="•"/>
            </a:pPr>
            <a:r>
              <a:rPr lang="en-US" dirty="0"/>
              <a:t>Overview</a:t>
            </a:r>
          </a:p>
          <a:p>
            <a:pPr marL="285750" indent="-285750">
              <a:buFont typeface="Arial" panose="020B0604020202020204" pitchFamily="34" charset="0"/>
              <a:buChar char="•"/>
            </a:pPr>
            <a:r>
              <a:rPr lang="en-US" dirty="0"/>
              <a:t>Variables </a:t>
            </a:r>
          </a:p>
          <a:p>
            <a:pPr marL="285750" indent="-285750">
              <a:buFont typeface="Arial" panose="020B0604020202020204" pitchFamily="34" charset="0"/>
              <a:buChar char="•"/>
            </a:pPr>
            <a:r>
              <a:rPr lang="en-US" dirty="0"/>
              <a:t>Interactions</a:t>
            </a:r>
          </a:p>
          <a:p>
            <a:pPr marL="285750" indent="-285750">
              <a:buFont typeface="Arial" panose="020B0604020202020204" pitchFamily="34" charset="0"/>
              <a:buChar char="•"/>
            </a:pPr>
            <a:r>
              <a:rPr lang="en-US" dirty="0"/>
              <a:t>Correlations</a:t>
            </a:r>
          </a:p>
          <a:p>
            <a:pPr marL="285750" indent="-285750">
              <a:buFont typeface="Arial" panose="020B0604020202020204" pitchFamily="34" charset="0"/>
              <a:buChar char="•"/>
            </a:pPr>
            <a:r>
              <a:rPr lang="en-US" dirty="0"/>
              <a:t>Missing Values</a:t>
            </a:r>
          </a:p>
          <a:p>
            <a:pPr marL="285750" indent="-285750">
              <a:buFont typeface="Arial" panose="020B0604020202020204" pitchFamily="34" charset="0"/>
              <a:buChar char="•"/>
            </a:pPr>
            <a:r>
              <a:rPr lang="en-US" dirty="0"/>
              <a:t>Overview</a:t>
            </a:r>
          </a:p>
          <a:p>
            <a:endParaRPr lang="en-IN" dirty="0"/>
          </a:p>
        </p:txBody>
      </p:sp>
    </p:spTree>
    <p:extLst>
      <p:ext uri="{BB962C8B-B14F-4D97-AF65-F5344CB8AC3E}">
        <p14:creationId xmlns:p14="http://schemas.microsoft.com/office/powerpoint/2010/main" val="2684773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2290" y="1287238"/>
            <a:ext cx="8119419" cy="3886200"/>
          </a:xfrm>
          <a:prstGeom prst="rect">
            <a:avLst/>
          </a:prstGeom>
        </p:spPr>
      </p:pic>
      <p:sp>
        <p:nvSpPr>
          <p:cNvPr id="4" name="TextBox 3">
            <a:extLst>
              <a:ext uri="{FF2B5EF4-FFF2-40B4-BE49-F238E27FC236}">
                <a16:creationId xmlns:a16="http://schemas.microsoft.com/office/drawing/2014/main" id="{89B64977-EF34-4420-A224-FD3ECE3040EE}"/>
              </a:ext>
            </a:extLst>
          </p:cNvPr>
          <p:cNvSpPr txBox="1"/>
          <p:nvPr/>
        </p:nvSpPr>
        <p:spPr>
          <a:xfrm>
            <a:off x="2286000" y="304800"/>
            <a:ext cx="3886200" cy="523220"/>
          </a:xfrm>
          <a:prstGeom prst="rect">
            <a:avLst/>
          </a:prstGeom>
          <a:noFill/>
        </p:spPr>
        <p:txBody>
          <a:bodyPr wrap="square">
            <a:spAutoFit/>
          </a:bodyPr>
          <a:lstStyle/>
          <a:p>
            <a:pPr algn="ctr"/>
            <a:r>
              <a:rPr lang="en-US" sz="2800" dirty="0">
                <a:solidFill>
                  <a:srgbClr val="0070C0"/>
                </a:solidFill>
              </a:rPr>
              <a:t>AutoEDA</a:t>
            </a:r>
            <a:endParaRPr lang="en-IN" sz="2800" dirty="0">
              <a:solidFill>
                <a:srgbClr val="0070C0"/>
              </a:solidFill>
            </a:endParaRPr>
          </a:p>
        </p:txBody>
      </p:sp>
    </p:spTree>
    <p:extLst>
      <p:ext uri="{BB962C8B-B14F-4D97-AF65-F5344CB8AC3E}">
        <p14:creationId xmlns:p14="http://schemas.microsoft.com/office/powerpoint/2010/main" val="145045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45026" y="588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 Diagonal Corner Rectangle 4"/>
          <p:cNvSpPr/>
          <p:nvPr/>
        </p:nvSpPr>
        <p:spPr>
          <a:xfrm>
            <a:off x="45026" y="2313700"/>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0" name="Content Placeholder 2"/>
          <p:cNvSpPr txBox="1">
            <a:spLocks/>
          </p:cNvSpPr>
          <p:nvPr/>
        </p:nvSpPr>
        <p:spPr>
          <a:xfrm>
            <a:off x="276512" y="838200"/>
            <a:ext cx="8715087" cy="5936670"/>
          </a:xfrm>
          <a:prstGeom prst="rect">
            <a:avLst/>
          </a:prstGeom>
        </p:spPr>
        <p:txBody>
          <a:bodyPr vert="horz" lIns="91440" tIns="45720" rIns="91440" bIns="45720" rtlCol="0">
            <a:normAutofit fontScale="4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IN" sz="5100" b="1" u="sng" dirty="0">
                <a:solidFill>
                  <a:schemeClr val="tx2"/>
                </a:solidFill>
              </a:rPr>
              <a:t>Technology and business problem solution</a:t>
            </a:r>
          </a:p>
          <a:p>
            <a:pPr algn="l"/>
            <a:endParaRPr lang="en-IN" sz="2900" dirty="0">
              <a:solidFill>
                <a:srgbClr val="0055A0"/>
              </a:solidFill>
            </a:endParaRPr>
          </a:p>
          <a:p>
            <a:pPr algn="just"/>
            <a:r>
              <a:rPr lang="en-IN" sz="2900" dirty="0">
                <a:solidFill>
                  <a:schemeClr val="tx1"/>
                </a:solidFill>
              </a:rPr>
              <a:t>         When a customer approaches to the bank for a loan, The bank has to look into several factors to decide whether the person is eligible for loan or not. But the actual problem arises when these factors are not being analysed and loans that have been given to those customers are not being repaid due to several consequences.</a:t>
            </a:r>
          </a:p>
          <a:p>
            <a:pPr algn="just"/>
            <a:endParaRPr lang="en-IN" sz="2400" dirty="0">
              <a:solidFill>
                <a:srgbClr val="0055A0"/>
              </a:solidFill>
            </a:endParaRPr>
          </a:p>
          <a:p>
            <a:pPr algn="just"/>
            <a:r>
              <a:rPr lang="en-IN" sz="5100" b="1" dirty="0">
                <a:solidFill>
                  <a:schemeClr val="tx2"/>
                </a:solidFill>
              </a:rPr>
              <a:t>First Let’s understand what is Financial Risk?</a:t>
            </a:r>
          </a:p>
          <a:p>
            <a:pPr algn="just"/>
            <a:endParaRPr lang="en-IN" sz="2400" dirty="0">
              <a:solidFill>
                <a:srgbClr val="0055A0"/>
              </a:solidFill>
            </a:endParaRPr>
          </a:p>
          <a:p>
            <a:pPr algn="just"/>
            <a:r>
              <a:rPr lang="en-IN" sz="2900" dirty="0">
                <a:solidFill>
                  <a:schemeClr val="tx1"/>
                </a:solidFill>
              </a:rPr>
              <a:t>Banks and Financial sectors face various types of risks. When we combine them together we call it as FINANCIAL RISK. The risks can be classified as:</a:t>
            </a:r>
          </a:p>
          <a:p>
            <a:pPr algn="just"/>
            <a:endParaRPr lang="en-IN" sz="2400" dirty="0">
              <a:solidFill>
                <a:srgbClr val="0055A0"/>
              </a:solidFill>
            </a:endParaRPr>
          </a:p>
          <a:p>
            <a:pPr marL="457200" indent="-457200" algn="just">
              <a:buFont typeface="+mj-lt"/>
              <a:buAutoNum type="arabicPeriod"/>
            </a:pPr>
            <a:r>
              <a:rPr lang="en-IN" sz="4200" b="1" u="sng" dirty="0">
                <a:solidFill>
                  <a:srgbClr val="0055A0"/>
                </a:solidFill>
              </a:rPr>
              <a:t>Credit Risk</a:t>
            </a:r>
            <a:r>
              <a:rPr lang="en-IN" sz="4200" b="1" dirty="0">
                <a:solidFill>
                  <a:srgbClr val="0055A0"/>
                </a:solidFill>
              </a:rPr>
              <a:t>:</a:t>
            </a:r>
          </a:p>
          <a:p>
            <a:pPr algn="just"/>
            <a:endParaRPr lang="en-IN" sz="4200" b="1" dirty="0">
              <a:solidFill>
                <a:srgbClr val="0055A0"/>
              </a:solidFill>
            </a:endParaRPr>
          </a:p>
          <a:p>
            <a:pPr marL="914400" lvl="1" indent="-457200" algn="just">
              <a:buFont typeface="Wingdings" panose="05000000000000000000" pitchFamily="2" charset="2"/>
              <a:buChar char="Ø"/>
            </a:pPr>
            <a:r>
              <a:rPr lang="en-US" sz="3400" b="1" dirty="0">
                <a:solidFill>
                  <a:schemeClr val="tx1"/>
                </a:solidFill>
              </a:rPr>
              <a:t>Default on loan</a:t>
            </a:r>
          </a:p>
          <a:p>
            <a:pPr lvl="1" algn="just"/>
            <a:endParaRPr lang="en-US" sz="3400" b="1" dirty="0">
              <a:solidFill>
                <a:schemeClr val="tx1"/>
              </a:solidFill>
            </a:endParaRPr>
          </a:p>
          <a:p>
            <a:pPr marL="914400" lvl="1" indent="-457200" algn="just">
              <a:buFont typeface="Wingdings" panose="05000000000000000000" pitchFamily="2" charset="2"/>
              <a:buChar char="Ø"/>
            </a:pPr>
            <a:r>
              <a:rPr lang="en-IN" sz="3400" b="1" dirty="0">
                <a:solidFill>
                  <a:schemeClr val="tx1"/>
                </a:solidFill>
              </a:rPr>
              <a:t>Liquidity Crisis </a:t>
            </a:r>
          </a:p>
          <a:p>
            <a:pPr algn="just"/>
            <a:endParaRPr lang="en-IN" sz="3400" b="1" dirty="0">
              <a:solidFill>
                <a:schemeClr val="tx1"/>
              </a:solidFill>
            </a:endParaRPr>
          </a:p>
          <a:p>
            <a:pPr algn="just"/>
            <a:r>
              <a:rPr lang="en-IN" sz="4200" b="1" dirty="0">
                <a:solidFill>
                  <a:srgbClr val="0055A0"/>
                </a:solidFill>
              </a:rPr>
              <a:t>2.     </a:t>
            </a:r>
            <a:r>
              <a:rPr lang="en-IN" sz="4200" b="1" u="sng" dirty="0">
                <a:solidFill>
                  <a:srgbClr val="0055A0"/>
                </a:solidFill>
              </a:rPr>
              <a:t>Market Risk</a:t>
            </a:r>
            <a:r>
              <a:rPr lang="en-IN" sz="4200" u="sng" dirty="0">
                <a:solidFill>
                  <a:srgbClr val="0055A0"/>
                </a:solidFill>
              </a:rPr>
              <a:t>:</a:t>
            </a:r>
          </a:p>
          <a:p>
            <a:pPr algn="just"/>
            <a:endParaRPr lang="en-IN" sz="3100" dirty="0">
              <a:solidFill>
                <a:srgbClr val="0055A0"/>
              </a:solidFill>
            </a:endParaRPr>
          </a:p>
          <a:p>
            <a:pPr marL="914400" lvl="3" indent="-342900" algn="just">
              <a:spcBef>
                <a:spcPts val="0"/>
              </a:spcBef>
              <a:buFont typeface="Wingdings" panose="05000000000000000000" pitchFamily="2" charset="2"/>
              <a:buChar char="Ø"/>
            </a:pPr>
            <a:r>
              <a:rPr lang="en-IN" sz="3300" b="1" dirty="0">
                <a:solidFill>
                  <a:schemeClr val="tx1"/>
                </a:solidFill>
              </a:rPr>
              <a:t>Equity Risk</a:t>
            </a:r>
            <a:endParaRPr lang="en-IN" sz="3300" dirty="0">
              <a:solidFill>
                <a:schemeClr val="tx1"/>
              </a:solidFill>
            </a:endParaRPr>
          </a:p>
          <a:p>
            <a:pPr marL="914400" lvl="3" indent="-342900" algn="just">
              <a:spcBef>
                <a:spcPts val="0"/>
              </a:spcBef>
              <a:buFont typeface="Wingdings" panose="05000000000000000000" pitchFamily="2" charset="2"/>
              <a:buChar char="Ø"/>
            </a:pPr>
            <a:endParaRPr lang="en-IN" sz="3300" dirty="0">
              <a:solidFill>
                <a:schemeClr val="tx1"/>
              </a:solidFill>
            </a:endParaRPr>
          </a:p>
          <a:p>
            <a:pPr marL="914400" lvl="3" indent="-342900" algn="just">
              <a:spcBef>
                <a:spcPts val="0"/>
              </a:spcBef>
              <a:buFont typeface="Wingdings" panose="05000000000000000000" pitchFamily="2" charset="2"/>
              <a:buChar char="Ø"/>
            </a:pPr>
            <a:r>
              <a:rPr lang="en-IN" sz="3300" b="1" dirty="0">
                <a:solidFill>
                  <a:schemeClr val="tx1"/>
                </a:solidFill>
              </a:rPr>
              <a:t>Interest Rate Risk</a:t>
            </a:r>
            <a:endParaRPr lang="en-IN" sz="3300" dirty="0">
              <a:solidFill>
                <a:schemeClr val="tx1"/>
              </a:solidFill>
            </a:endParaRPr>
          </a:p>
          <a:p>
            <a:pPr marL="914400" lvl="3" indent="-342900" algn="just">
              <a:spcBef>
                <a:spcPts val="0"/>
              </a:spcBef>
              <a:buFont typeface="Wingdings" panose="05000000000000000000" pitchFamily="2" charset="2"/>
              <a:buChar char="Ø"/>
            </a:pPr>
            <a:endParaRPr lang="en-IN" sz="3300" dirty="0">
              <a:solidFill>
                <a:schemeClr val="tx1"/>
              </a:solidFill>
            </a:endParaRPr>
          </a:p>
          <a:p>
            <a:pPr marL="914400" lvl="3" indent="-342900" algn="just">
              <a:spcBef>
                <a:spcPts val="0"/>
              </a:spcBef>
              <a:buFont typeface="Wingdings" panose="05000000000000000000" pitchFamily="2" charset="2"/>
              <a:buChar char="Ø"/>
            </a:pPr>
            <a:r>
              <a:rPr lang="en-IN" sz="3300" b="1" dirty="0">
                <a:solidFill>
                  <a:schemeClr val="tx1"/>
                </a:solidFill>
              </a:rPr>
              <a:t>Currency Risk</a:t>
            </a:r>
            <a:endParaRPr lang="en-IN" sz="3300" dirty="0">
              <a:solidFill>
                <a:schemeClr val="tx1"/>
              </a:solidFill>
            </a:endParaRPr>
          </a:p>
          <a:p>
            <a:pPr marL="571500" lvl="3" algn="just">
              <a:spcBef>
                <a:spcPts val="0"/>
              </a:spcBef>
            </a:pPr>
            <a:endParaRPr lang="en-IN" sz="3300" dirty="0">
              <a:solidFill>
                <a:schemeClr val="tx1"/>
              </a:solidFill>
            </a:endParaRPr>
          </a:p>
          <a:p>
            <a:pPr marL="914400" lvl="3" indent="-342900" algn="just">
              <a:spcBef>
                <a:spcPts val="0"/>
              </a:spcBef>
              <a:buFont typeface="Wingdings" panose="05000000000000000000" pitchFamily="2" charset="2"/>
              <a:buChar char="Ø"/>
            </a:pPr>
            <a:r>
              <a:rPr lang="en-IN" sz="3300" b="1" dirty="0">
                <a:solidFill>
                  <a:schemeClr val="tx1"/>
                </a:solidFill>
              </a:rPr>
              <a:t>Commodity Risk</a:t>
            </a:r>
            <a:endParaRPr lang="en-IN" sz="3300" dirty="0">
              <a:solidFill>
                <a:schemeClr val="tx1"/>
              </a:solidFill>
            </a:endParaRPr>
          </a:p>
          <a:p>
            <a:pPr algn="just"/>
            <a:endParaRPr lang="en-IN" sz="2500" dirty="0">
              <a:solidFill>
                <a:srgbClr val="0055A0"/>
              </a:solidFill>
            </a:endParaRPr>
          </a:p>
          <a:p>
            <a:pPr algn="just"/>
            <a:endParaRPr lang="en-IN" sz="3700" b="1" dirty="0">
              <a:solidFill>
                <a:srgbClr val="0055A0"/>
              </a:solidFill>
            </a:endParaRPr>
          </a:p>
          <a:p>
            <a:pPr marL="571500" indent="-571500" algn="just">
              <a:buFont typeface="Arial" panose="020B0604020202020204" pitchFamily="34" charset="0"/>
              <a:buChar char="•"/>
            </a:pPr>
            <a:endParaRPr lang="en-IN" sz="3700" b="1" dirty="0">
              <a:solidFill>
                <a:srgbClr val="0055A0"/>
              </a:solidFill>
            </a:endParaRPr>
          </a:p>
          <a:p>
            <a:pPr algn="just"/>
            <a:endParaRPr lang="en-IN" sz="3700" b="1" dirty="0">
              <a:solidFill>
                <a:srgbClr val="0055A0"/>
              </a:solidFill>
            </a:endParaRPr>
          </a:p>
          <a:p>
            <a:pPr algn="just"/>
            <a:endParaRPr lang="en-IN" sz="3700" b="1" dirty="0">
              <a:solidFill>
                <a:srgbClr val="0055A0"/>
              </a:solidFill>
            </a:endParaRPr>
          </a:p>
          <a:p>
            <a:endParaRPr lang="en-IN" sz="2400" dirty="0">
              <a:solidFill>
                <a:srgbClr val="0055A0"/>
              </a:solidFill>
            </a:endParaRPr>
          </a:p>
          <a:p>
            <a:endParaRPr lang="en-IN" sz="2400" dirty="0">
              <a:solidFill>
                <a:srgbClr val="0055A0"/>
              </a:solidFill>
            </a:endParaRPr>
          </a:p>
          <a:p>
            <a:endParaRPr lang="en-IN" sz="2400" dirty="0">
              <a:solidFill>
                <a:srgbClr val="0055A0"/>
              </a:solidFill>
            </a:endParaRPr>
          </a:p>
          <a:p>
            <a:pPr algn="l"/>
            <a:endParaRPr lang="en-IN" sz="2400" dirty="0">
              <a:solidFill>
                <a:srgbClr val="0055A0"/>
              </a:solidFill>
            </a:endParaRPr>
          </a:p>
        </p:txBody>
      </p:sp>
      <p:sp>
        <p:nvSpPr>
          <p:cNvPr id="31" name="TextBox 30"/>
          <p:cNvSpPr txBox="1"/>
          <p:nvPr/>
        </p:nvSpPr>
        <p:spPr>
          <a:xfrm>
            <a:off x="454231" y="54114"/>
            <a:ext cx="8537369" cy="707886"/>
          </a:xfrm>
          <a:prstGeom prst="rect">
            <a:avLst/>
          </a:prstGeom>
          <a:noFill/>
        </p:spPr>
        <p:txBody>
          <a:bodyPr wrap="square" rtlCol="0">
            <a:spAutoFit/>
          </a:bodyPr>
          <a:lstStyle/>
          <a:p>
            <a:r>
              <a:rPr lang="en-US" sz="4000" dirty="0">
                <a:solidFill>
                  <a:schemeClr val="accent1"/>
                </a:solidFill>
                <a:ea typeface="굴림" panose="020B0600000101010101" pitchFamily="34" charset="-127"/>
              </a:rPr>
              <a:t>Problem Definition</a:t>
            </a:r>
            <a:endParaRPr lang="en-US" sz="4000" b="1" dirty="0">
              <a:solidFill>
                <a:schemeClr val="accent1"/>
              </a:solidFill>
            </a:endParaRPr>
          </a:p>
        </p:txBody>
      </p:sp>
    </p:spTree>
    <p:extLst>
      <p:ext uri="{BB962C8B-B14F-4D97-AF65-F5344CB8AC3E}">
        <p14:creationId xmlns:p14="http://schemas.microsoft.com/office/powerpoint/2010/main" val="376121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xEl>
                                              <p:pRg st="20" end="2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219200"/>
            <a:ext cx="7681430" cy="4572000"/>
          </a:xfrm>
          <a:prstGeom prst="rect">
            <a:avLst/>
          </a:prstGeom>
        </p:spPr>
      </p:pic>
      <p:sp>
        <p:nvSpPr>
          <p:cNvPr id="4" name="TextBox 3">
            <a:extLst>
              <a:ext uri="{FF2B5EF4-FFF2-40B4-BE49-F238E27FC236}">
                <a16:creationId xmlns:a16="http://schemas.microsoft.com/office/drawing/2014/main" id="{13FA3628-AF85-4F6C-9367-74AC8EB35081}"/>
              </a:ext>
            </a:extLst>
          </p:cNvPr>
          <p:cNvSpPr txBox="1"/>
          <p:nvPr/>
        </p:nvSpPr>
        <p:spPr>
          <a:xfrm>
            <a:off x="2011915" y="457200"/>
            <a:ext cx="4572000" cy="523220"/>
          </a:xfrm>
          <a:prstGeom prst="rect">
            <a:avLst/>
          </a:prstGeom>
          <a:noFill/>
        </p:spPr>
        <p:txBody>
          <a:bodyPr wrap="square">
            <a:spAutoFit/>
          </a:bodyPr>
          <a:lstStyle/>
          <a:p>
            <a:pPr algn="ctr"/>
            <a:r>
              <a:rPr lang="en-US" sz="2800" dirty="0">
                <a:solidFill>
                  <a:srgbClr val="0070C0"/>
                </a:solidFill>
              </a:rPr>
              <a:t>AutoEDA</a:t>
            </a:r>
            <a:endParaRPr lang="en-IN" sz="2800" dirty="0">
              <a:solidFill>
                <a:srgbClr val="0070C0"/>
              </a:solidFill>
            </a:endParaRPr>
          </a:p>
        </p:txBody>
      </p:sp>
    </p:spTree>
    <p:extLst>
      <p:ext uri="{BB962C8B-B14F-4D97-AF65-F5344CB8AC3E}">
        <p14:creationId xmlns:p14="http://schemas.microsoft.com/office/powerpoint/2010/main" val="867117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914400"/>
            <a:ext cx="8313843" cy="4562475"/>
          </a:xfrm>
          <a:prstGeom prst="rect">
            <a:avLst/>
          </a:prstGeom>
        </p:spPr>
      </p:pic>
      <p:sp>
        <p:nvSpPr>
          <p:cNvPr id="4" name="TextBox 3">
            <a:extLst>
              <a:ext uri="{FF2B5EF4-FFF2-40B4-BE49-F238E27FC236}">
                <a16:creationId xmlns:a16="http://schemas.microsoft.com/office/drawing/2014/main" id="{B705B878-187E-40AA-84DD-36AEB66D71C2}"/>
              </a:ext>
            </a:extLst>
          </p:cNvPr>
          <p:cNvSpPr txBox="1"/>
          <p:nvPr/>
        </p:nvSpPr>
        <p:spPr>
          <a:xfrm>
            <a:off x="2057400" y="457200"/>
            <a:ext cx="4572000" cy="523220"/>
          </a:xfrm>
          <a:prstGeom prst="rect">
            <a:avLst/>
          </a:prstGeom>
          <a:noFill/>
        </p:spPr>
        <p:txBody>
          <a:bodyPr wrap="square">
            <a:spAutoFit/>
          </a:bodyPr>
          <a:lstStyle/>
          <a:p>
            <a:pPr algn="ctr"/>
            <a:r>
              <a:rPr lang="en-US" sz="2800" dirty="0">
                <a:solidFill>
                  <a:srgbClr val="0070C0"/>
                </a:solidFill>
              </a:rPr>
              <a:t>AutoEDA</a:t>
            </a:r>
            <a:endParaRPr lang="en-IN" sz="2800" dirty="0">
              <a:solidFill>
                <a:srgbClr val="0070C0"/>
              </a:solidFill>
            </a:endParaRPr>
          </a:p>
        </p:txBody>
      </p:sp>
    </p:spTree>
    <p:extLst>
      <p:ext uri="{BB962C8B-B14F-4D97-AF65-F5344CB8AC3E}">
        <p14:creationId xmlns:p14="http://schemas.microsoft.com/office/powerpoint/2010/main" val="178104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371600"/>
            <a:ext cx="7606299" cy="4114800"/>
          </a:xfrm>
          <a:prstGeom prst="rect">
            <a:avLst/>
          </a:prstGeom>
        </p:spPr>
      </p:pic>
      <p:sp>
        <p:nvSpPr>
          <p:cNvPr id="4" name="TextBox 3">
            <a:extLst>
              <a:ext uri="{FF2B5EF4-FFF2-40B4-BE49-F238E27FC236}">
                <a16:creationId xmlns:a16="http://schemas.microsoft.com/office/drawing/2014/main" id="{1DB94863-572A-4B90-A680-340CA6B940DC}"/>
              </a:ext>
            </a:extLst>
          </p:cNvPr>
          <p:cNvSpPr txBox="1"/>
          <p:nvPr/>
        </p:nvSpPr>
        <p:spPr>
          <a:xfrm>
            <a:off x="2362200" y="685800"/>
            <a:ext cx="4495800" cy="523220"/>
          </a:xfrm>
          <a:prstGeom prst="rect">
            <a:avLst/>
          </a:prstGeom>
          <a:noFill/>
        </p:spPr>
        <p:txBody>
          <a:bodyPr wrap="square">
            <a:spAutoFit/>
          </a:bodyPr>
          <a:lstStyle/>
          <a:p>
            <a:pPr algn="ctr"/>
            <a:r>
              <a:rPr lang="en-US" sz="2800" dirty="0">
                <a:solidFill>
                  <a:srgbClr val="0070C0"/>
                </a:solidFill>
              </a:rPr>
              <a:t>AutoEDA</a:t>
            </a:r>
            <a:endParaRPr lang="en-IN" sz="2800" dirty="0">
              <a:solidFill>
                <a:srgbClr val="0070C0"/>
              </a:solidFill>
            </a:endParaRPr>
          </a:p>
        </p:txBody>
      </p:sp>
    </p:spTree>
    <p:extLst>
      <p:ext uri="{BB962C8B-B14F-4D97-AF65-F5344CB8AC3E}">
        <p14:creationId xmlns:p14="http://schemas.microsoft.com/office/powerpoint/2010/main" val="1943442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524000"/>
            <a:ext cx="8223292" cy="4495800"/>
          </a:xfrm>
          <a:prstGeom prst="rect">
            <a:avLst/>
          </a:prstGeom>
        </p:spPr>
      </p:pic>
      <p:sp>
        <p:nvSpPr>
          <p:cNvPr id="3" name="Rectangle 2"/>
          <p:cNvSpPr/>
          <p:nvPr/>
        </p:nvSpPr>
        <p:spPr>
          <a:xfrm>
            <a:off x="685800" y="457200"/>
            <a:ext cx="5029200" cy="461665"/>
          </a:xfrm>
          <a:prstGeom prst="rect">
            <a:avLst/>
          </a:prstGeom>
        </p:spPr>
        <p:txBody>
          <a:bodyPr wrap="square">
            <a:spAutoFit/>
          </a:bodyPr>
          <a:lstStyle/>
          <a:p>
            <a:r>
              <a:rPr lang="en-US" sz="2400" dirty="0">
                <a:solidFill>
                  <a:schemeClr val="accent1"/>
                </a:solidFill>
                <a:latin typeface="+mj-lt"/>
                <a:ea typeface="굴림" panose="020B0600000101010101" pitchFamily="34" charset="-127"/>
              </a:rPr>
              <a:t>Algorithms, Solution and Conclusions:</a:t>
            </a:r>
            <a:endParaRPr lang="en-US" sz="2400" b="1" dirty="0">
              <a:solidFill>
                <a:schemeClr val="accent1"/>
              </a:solidFill>
              <a:latin typeface="+mj-lt"/>
            </a:endParaRPr>
          </a:p>
        </p:txBody>
      </p:sp>
    </p:spTree>
    <p:extLst>
      <p:ext uri="{BB962C8B-B14F-4D97-AF65-F5344CB8AC3E}">
        <p14:creationId xmlns:p14="http://schemas.microsoft.com/office/powerpoint/2010/main" val="916158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6057B2-4B4D-49C3-B26A-83DAA9385B7A}"/>
              </a:ext>
            </a:extLst>
          </p:cNvPr>
          <p:cNvPicPr>
            <a:picLocks noChangeAspect="1"/>
          </p:cNvPicPr>
          <p:nvPr/>
        </p:nvPicPr>
        <p:blipFill>
          <a:blip r:embed="rId2"/>
          <a:stretch>
            <a:fillRect/>
          </a:stretch>
        </p:blipFill>
        <p:spPr>
          <a:xfrm>
            <a:off x="457200" y="914400"/>
            <a:ext cx="8255000" cy="5123793"/>
          </a:xfrm>
          <a:prstGeom prst="rect">
            <a:avLst/>
          </a:prstGeom>
        </p:spPr>
      </p:pic>
      <p:sp>
        <p:nvSpPr>
          <p:cNvPr id="3" name="TextBox 2">
            <a:extLst>
              <a:ext uri="{FF2B5EF4-FFF2-40B4-BE49-F238E27FC236}">
                <a16:creationId xmlns:a16="http://schemas.microsoft.com/office/drawing/2014/main" id="{CC0D0AC9-446E-4ABB-AE7E-2EF6C13E749D}"/>
              </a:ext>
            </a:extLst>
          </p:cNvPr>
          <p:cNvSpPr txBox="1"/>
          <p:nvPr/>
        </p:nvSpPr>
        <p:spPr>
          <a:xfrm>
            <a:off x="914400" y="391180"/>
            <a:ext cx="6646445" cy="523220"/>
          </a:xfrm>
          <a:prstGeom prst="rect">
            <a:avLst/>
          </a:prstGeom>
          <a:noFill/>
        </p:spPr>
        <p:txBody>
          <a:bodyPr wrap="square" rtlCol="0">
            <a:spAutoFit/>
          </a:bodyPr>
          <a:lstStyle/>
          <a:p>
            <a:pPr algn="ctr"/>
            <a:r>
              <a:rPr lang="en-US" sz="2800" dirty="0">
                <a:solidFill>
                  <a:schemeClr val="accent1"/>
                </a:solidFill>
              </a:rPr>
              <a:t>Modelling Approach</a:t>
            </a:r>
            <a:endParaRPr lang="en-IN" sz="2800" dirty="0">
              <a:solidFill>
                <a:schemeClr val="accent1"/>
              </a:solidFill>
            </a:endParaRPr>
          </a:p>
        </p:txBody>
      </p:sp>
    </p:spTree>
    <p:extLst>
      <p:ext uri="{BB962C8B-B14F-4D97-AF65-F5344CB8AC3E}">
        <p14:creationId xmlns:p14="http://schemas.microsoft.com/office/powerpoint/2010/main" val="3066274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1D26CF-A985-4420-9340-428E3823A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363" y="914400"/>
            <a:ext cx="3596640" cy="5289893"/>
          </a:xfrm>
          <a:prstGeom prst="rect">
            <a:avLst/>
          </a:prstGeom>
        </p:spPr>
      </p:pic>
      <p:sp>
        <p:nvSpPr>
          <p:cNvPr id="3" name="Rectangle 2"/>
          <p:cNvSpPr/>
          <p:nvPr/>
        </p:nvSpPr>
        <p:spPr>
          <a:xfrm>
            <a:off x="457200" y="381000"/>
            <a:ext cx="5029200" cy="461665"/>
          </a:xfrm>
          <a:prstGeom prst="rect">
            <a:avLst/>
          </a:prstGeom>
        </p:spPr>
        <p:txBody>
          <a:bodyPr wrap="square">
            <a:spAutoFit/>
          </a:bodyPr>
          <a:lstStyle/>
          <a:p>
            <a:r>
              <a:rPr lang="en-US" sz="2400" dirty="0">
                <a:solidFill>
                  <a:schemeClr val="accent1"/>
                </a:solidFill>
                <a:latin typeface="+mj-lt"/>
                <a:ea typeface="굴림" panose="020B0600000101010101" pitchFamily="34" charset="-127"/>
              </a:rPr>
              <a:t>Algorithms, Solution and Conclusions:</a:t>
            </a:r>
            <a:endParaRPr lang="en-US" sz="2400" b="1" dirty="0">
              <a:solidFill>
                <a:schemeClr val="accent1"/>
              </a:solidFill>
              <a:latin typeface="+mj-lt"/>
            </a:endParaRPr>
          </a:p>
        </p:txBody>
      </p:sp>
      <p:sp>
        <p:nvSpPr>
          <p:cNvPr id="4" name="Rectangle 3"/>
          <p:cNvSpPr/>
          <p:nvPr/>
        </p:nvSpPr>
        <p:spPr>
          <a:xfrm>
            <a:off x="457200" y="914400"/>
            <a:ext cx="4419600" cy="369332"/>
          </a:xfrm>
          <a:prstGeom prst="rect">
            <a:avLst/>
          </a:prstGeom>
        </p:spPr>
        <p:txBody>
          <a:bodyPr wrap="square">
            <a:spAutoFit/>
          </a:bodyPr>
          <a:lstStyle/>
          <a:p>
            <a:pPr marL="342900" indent="-342900">
              <a:buFont typeface="Wingdings" panose="05000000000000000000" pitchFamily="2" charset="2"/>
              <a:buChar char="Ø"/>
            </a:pPr>
            <a:r>
              <a:rPr lang="en-IN" sz="1600" u="sng" dirty="0">
                <a:solidFill>
                  <a:schemeClr val="tx2"/>
                </a:solidFill>
              </a:rPr>
              <a:t>Algorithms considered with pros and cons </a:t>
            </a:r>
            <a:r>
              <a:rPr lang="en-IN" u="sng" dirty="0">
                <a:solidFill>
                  <a:schemeClr val="tx2"/>
                </a:solidFill>
              </a:rPr>
              <a:t>:</a:t>
            </a:r>
          </a:p>
        </p:txBody>
      </p:sp>
      <p:sp>
        <p:nvSpPr>
          <p:cNvPr id="5" name="Rectangle 4"/>
          <p:cNvSpPr/>
          <p:nvPr/>
        </p:nvSpPr>
        <p:spPr>
          <a:xfrm>
            <a:off x="381000" y="1676400"/>
            <a:ext cx="4648200" cy="4093428"/>
          </a:xfrm>
          <a:prstGeom prst="rect">
            <a:avLst/>
          </a:prstGeom>
        </p:spPr>
        <p:txBody>
          <a:bodyPr wrap="square">
            <a:spAutoFit/>
          </a:bodyPr>
          <a:lstStyle/>
          <a:p>
            <a:pPr marL="285750" indent="-285750" algn="just">
              <a:buFont typeface="Arial" panose="020B0604020202020204" pitchFamily="34" charset="0"/>
              <a:buChar char="•"/>
            </a:pPr>
            <a:r>
              <a:rPr lang="en-IN" sz="1600" dirty="0"/>
              <a:t>24 Different classification based ML models including:</a:t>
            </a:r>
          </a:p>
          <a:p>
            <a:pPr marL="742950" lvl="1" indent="-285750" algn="just">
              <a:buFont typeface="Arial" panose="020B0604020202020204" pitchFamily="34" charset="0"/>
              <a:buChar char="•"/>
            </a:pPr>
            <a:r>
              <a:rPr lang="en-IN" sz="1600" dirty="0"/>
              <a:t>Base models.(with all numerical and categorical features)</a:t>
            </a:r>
          </a:p>
          <a:p>
            <a:pPr marL="742950" lvl="1" indent="-285750" algn="just">
              <a:buFont typeface="Arial" panose="020B0604020202020204" pitchFamily="34" charset="0"/>
              <a:buChar char="•"/>
            </a:pPr>
            <a:r>
              <a:rPr lang="en-IN" sz="1600" dirty="0"/>
              <a:t>Models based on Feature Selection.(Feature importance and Permutation Importance)</a:t>
            </a:r>
          </a:p>
          <a:p>
            <a:pPr marL="742950" lvl="1" indent="-285750" algn="just">
              <a:buFont typeface="Arial" panose="020B0604020202020204" pitchFamily="34" charset="0"/>
              <a:buChar char="•"/>
            </a:pPr>
            <a:r>
              <a:rPr lang="en-IN" sz="1600" dirty="0"/>
              <a:t>Models based on Scaled and Unscaled data.(Standard Scaling)</a:t>
            </a:r>
          </a:p>
          <a:p>
            <a:pPr marL="742950" lvl="1" indent="-285750" algn="just">
              <a:buFont typeface="Arial" panose="020B0604020202020204" pitchFamily="34" charset="0"/>
              <a:buChar char="•"/>
            </a:pPr>
            <a:r>
              <a:rPr lang="en-IN" sz="1600" dirty="0"/>
              <a:t>Basic Classification models : Logistic Regression, Decision Tree, Naïve Bayes , KNN.</a:t>
            </a:r>
          </a:p>
          <a:p>
            <a:pPr marL="742950" lvl="1" indent="-285750" algn="just">
              <a:buFont typeface="Arial" panose="020B0604020202020204" pitchFamily="34" charset="0"/>
              <a:buChar char="•"/>
            </a:pPr>
            <a:r>
              <a:rPr lang="en-IN" sz="1600" dirty="0"/>
              <a:t>Ensemble models (Bagging and Boosting models) : Random Forest, Bagging Classifier with different estimators, Boosting Classifiers namely AdaBoost, Gradient Boost Classifier and XGBoost.</a:t>
            </a:r>
          </a:p>
        </p:txBody>
      </p:sp>
    </p:spTree>
    <p:extLst>
      <p:ext uri="{BB962C8B-B14F-4D97-AF65-F5344CB8AC3E}">
        <p14:creationId xmlns:p14="http://schemas.microsoft.com/office/powerpoint/2010/main" val="2175708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4898585" cy="461665"/>
          </a:xfrm>
          <a:prstGeom prst="rect">
            <a:avLst/>
          </a:prstGeom>
        </p:spPr>
        <p:txBody>
          <a:bodyPr wrap="none">
            <a:spAutoFit/>
          </a:bodyPr>
          <a:lstStyle/>
          <a:p>
            <a:r>
              <a:rPr lang="en-US" sz="2400" dirty="0">
                <a:solidFill>
                  <a:schemeClr val="accent1"/>
                </a:solidFill>
                <a:ea typeface="굴림" panose="020B0600000101010101" pitchFamily="34" charset="-127"/>
              </a:rPr>
              <a:t>Algorithms, Solution and Conclusions:</a:t>
            </a:r>
            <a:endParaRPr lang="en-US" sz="2400" b="1" dirty="0">
              <a:solidFill>
                <a:schemeClr val="accent1"/>
              </a:solidFill>
            </a:endParaRPr>
          </a:p>
        </p:txBody>
      </p:sp>
      <p:sp>
        <p:nvSpPr>
          <p:cNvPr id="3" name="Rectangle 2"/>
          <p:cNvSpPr/>
          <p:nvPr/>
        </p:nvSpPr>
        <p:spPr>
          <a:xfrm>
            <a:off x="397932" y="762000"/>
            <a:ext cx="6383867" cy="369332"/>
          </a:xfrm>
          <a:prstGeom prst="rect">
            <a:avLst/>
          </a:prstGeom>
        </p:spPr>
        <p:txBody>
          <a:bodyPr wrap="square">
            <a:spAutoFit/>
          </a:bodyPr>
          <a:lstStyle/>
          <a:p>
            <a:pPr marL="342900" indent="-342900">
              <a:buFont typeface="Wingdings" panose="05000000000000000000" pitchFamily="2" charset="2"/>
              <a:buChar char="Ø"/>
            </a:pPr>
            <a:r>
              <a:rPr lang="en-IN" u="sng" dirty="0">
                <a:solidFill>
                  <a:srgbClr val="0055A0"/>
                </a:solidFill>
                <a:latin typeface="+mj-lt"/>
              </a:rPr>
              <a:t>Solution architecture (technical and functional):</a:t>
            </a:r>
          </a:p>
        </p:txBody>
      </p:sp>
      <p:pic>
        <p:nvPicPr>
          <p:cNvPr id="4" name="Picture 3">
            <a:extLst>
              <a:ext uri="{FF2B5EF4-FFF2-40B4-BE49-F238E27FC236}">
                <a16:creationId xmlns:a16="http://schemas.microsoft.com/office/drawing/2014/main" id="{6B6A5F32-146A-43B0-B79A-09FCE4F06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57" y="1371599"/>
            <a:ext cx="8284685" cy="3200401"/>
          </a:xfrm>
          <a:prstGeom prst="rect">
            <a:avLst/>
          </a:prstGeom>
        </p:spPr>
      </p:pic>
      <p:pic>
        <p:nvPicPr>
          <p:cNvPr id="5" name="Picture 4">
            <a:extLst>
              <a:ext uri="{FF2B5EF4-FFF2-40B4-BE49-F238E27FC236}">
                <a16:creationId xmlns:a16="http://schemas.microsoft.com/office/drawing/2014/main" id="{79D45AE6-F545-4515-A985-982E04B9B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31" y="4648200"/>
            <a:ext cx="4014027" cy="1947863"/>
          </a:xfrm>
          <a:prstGeom prst="rect">
            <a:avLst/>
          </a:prstGeom>
        </p:spPr>
      </p:pic>
      <p:sp>
        <p:nvSpPr>
          <p:cNvPr id="6" name="Rectangle 5"/>
          <p:cNvSpPr/>
          <p:nvPr/>
        </p:nvSpPr>
        <p:spPr>
          <a:xfrm>
            <a:off x="4563533" y="4837301"/>
            <a:ext cx="4428067" cy="1569660"/>
          </a:xfrm>
          <a:prstGeom prst="rect">
            <a:avLst/>
          </a:prstGeom>
        </p:spPr>
        <p:txBody>
          <a:bodyPr wrap="square">
            <a:spAutoFit/>
          </a:bodyPr>
          <a:lstStyle/>
          <a:p>
            <a:pPr marL="285750" indent="-285750" algn="just">
              <a:buFont typeface="Arial" panose="020B0604020202020204" pitchFamily="34" charset="0"/>
              <a:buChar char="•"/>
            </a:pPr>
            <a:r>
              <a:rPr lang="en-IN" sz="1600" dirty="0">
                <a:solidFill>
                  <a:schemeClr val="tx2"/>
                </a:solidFill>
              </a:rPr>
              <a:t>At least 80% cut-off considered for both accuracy and ROC_AUC metrics.</a:t>
            </a:r>
          </a:p>
          <a:p>
            <a:pPr marL="285750" indent="-285750" algn="just">
              <a:buFont typeface="Arial" panose="020B0604020202020204" pitchFamily="34" charset="0"/>
              <a:buChar char="•"/>
            </a:pPr>
            <a:r>
              <a:rPr lang="en-IN" sz="1600" b="1" dirty="0">
                <a:solidFill>
                  <a:schemeClr val="tx2"/>
                </a:solidFill>
              </a:rPr>
              <a:t>XgBoost</a:t>
            </a:r>
            <a:r>
              <a:rPr lang="en-IN" sz="1600" dirty="0">
                <a:solidFill>
                  <a:schemeClr val="tx2"/>
                </a:solidFill>
              </a:rPr>
              <a:t>  and Random Forest (both with  balanced data and all features) these are top performers.</a:t>
            </a:r>
          </a:p>
          <a:p>
            <a:pPr marL="285750" indent="-285750" algn="just">
              <a:buFont typeface="Arial" panose="020B0604020202020204" pitchFamily="34" charset="0"/>
              <a:buChar char="•"/>
            </a:pPr>
            <a:r>
              <a:rPr lang="en-IN" sz="1600" dirty="0">
                <a:solidFill>
                  <a:schemeClr val="tx2"/>
                </a:solidFill>
              </a:rPr>
              <a:t>Improvement scope: Hyper Parameter Tuning</a:t>
            </a:r>
            <a:r>
              <a:rPr lang="en-IN" sz="1600" dirty="0">
                <a:solidFill>
                  <a:schemeClr val="accent1"/>
                </a:solidFill>
              </a:rPr>
              <a:t>.</a:t>
            </a:r>
          </a:p>
        </p:txBody>
      </p:sp>
    </p:spTree>
    <p:extLst>
      <p:ext uri="{BB962C8B-B14F-4D97-AF65-F5344CB8AC3E}">
        <p14:creationId xmlns:p14="http://schemas.microsoft.com/office/powerpoint/2010/main" val="2818621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4898585" cy="461665"/>
          </a:xfrm>
          <a:prstGeom prst="rect">
            <a:avLst/>
          </a:prstGeom>
        </p:spPr>
        <p:txBody>
          <a:bodyPr wrap="none">
            <a:spAutoFit/>
          </a:bodyPr>
          <a:lstStyle/>
          <a:p>
            <a:r>
              <a:rPr lang="en-US" sz="2400" dirty="0">
                <a:solidFill>
                  <a:schemeClr val="accent1"/>
                </a:solidFill>
                <a:ea typeface="굴림" panose="020B0600000101010101" pitchFamily="34" charset="-127"/>
              </a:rPr>
              <a:t>Algorithms, Solution and Conclusions:</a:t>
            </a:r>
            <a:endParaRPr lang="en-US" sz="2400" b="1" dirty="0">
              <a:solidFill>
                <a:schemeClr val="accent1"/>
              </a:solidFill>
            </a:endParaRPr>
          </a:p>
        </p:txBody>
      </p:sp>
      <p:sp>
        <p:nvSpPr>
          <p:cNvPr id="4" name="TextBox 3">
            <a:extLst>
              <a:ext uri="{FF2B5EF4-FFF2-40B4-BE49-F238E27FC236}">
                <a16:creationId xmlns:a16="http://schemas.microsoft.com/office/drawing/2014/main" id="{23F871A9-7202-420D-B80A-DFFD1B197BD6}"/>
              </a:ext>
            </a:extLst>
          </p:cNvPr>
          <p:cNvSpPr txBox="1"/>
          <p:nvPr/>
        </p:nvSpPr>
        <p:spPr>
          <a:xfrm>
            <a:off x="609600" y="821476"/>
            <a:ext cx="8305800" cy="1200329"/>
          </a:xfrm>
          <a:prstGeom prst="rect">
            <a:avLst/>
          </a:prstGeom>
          <a:noFill/>
        </p:spPr>
        <p:txBody>
          <a:bodyPr wrap="square">
            <a:spAutoFit/>
          </a:bodyPr>
          <a:lstStyle/>
          <a:p>
            <a:pPr marL="342900" indent="-342900" algn="l">
              <a:buFont typeface="Wingdings" panose="05000000000000000000" pitchFamily="2" charset="2"/>
              <a:buChar char="Ø"/>
            </a:pPr>
            <a:r>
              <a:rPr lang="en-IN" sz="2400" u="sng" dirty="0">
                <a:solidFill>
                  <a:schemeClr val="tx2"/>
                </a:solidFill>
              </a:rPr>
              <a:t>Results: </a:t>
            </a:r>
          </a:p>
          <a:p>
            <a:pPr marL="285750" indent="-285750" algn="l">
              <a:buFont typeface="Arial" panose="020B0604020202020204" pitchFamily="34" charset="0"/>
              <a:buChar char="•"/>
            </a:pPr>
            <a:r>
              <a:rPr lang="en-IN" sz="1600" dirty="0"/>
              <a:t>Based on our observation , we found that </a:t>
            </a:r>
            <a:r>
              <a:rPr lang="en-IN" sz="1600" b="1" dirty="0"/>
              <a:t>Random Forest </a:t>
            </a:r>
            <a:r>
              <a:rPr lang="en-IN" sz="1600" dirty="0"/>
              <a:t>with all features , balanced data and hyper parameters is performing the best in terms of both ‘Accuracy_score’ and ‘ROC_AUC’ (85% and 93% respectively).</a:t>
            </a:r>
          </a:p>
        </p:txBody>
      </p:sp>
      <p:sp>
        <p:nvSpPr>
          <p:cNvPr id="5" name="TextBox 4">
            <a:extLst>
              <a:ext uri="{FF2B5EF4-FFF2-40B4-BE49-F238E27FC236}">
                <a16:creationId xmlns:a16="http://schemas.microsoft.com/office/drawing/2014/main" id="{B9427B79-498F-4FA8-8507-AD2887D3E2C9}"/>
              </a:ext>
            </a:extLst>
          </p:cNvPr>
          <p:cNvSpPr txBox="1"/>
          <p:nvPr/>
        </p:nvSpPr>
        <p:spPr>
          <a:xfrm>
            <a:off x="800100" y="2069068"/>
            <a:ext cx="3695700"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2"/>
                </a:solidFill>
              </a:rPr>
              <a:t>Hyperparameters used:</a:t>
            </a:r>
          </a:p>
        </p:txBody>
      </p:sp>
      <p:pic>
        <p:nvPicPr>
          <p:cNvPr id="6" name="Picture 5">
            <a:extLst>
              <a:ext uri="{FF2B5EF4-FFF2-40B4-BE49-F238E27FC236}">
                <a16:creationId xmlns:a16="http://schemas.microsoft.com/office/drawing/2014/main" id="{77171C6D-ACFE-4F71-95E6-92460100827A}"/>
              </a:ext>
            </a:extLst>
          </p:cNvPr>
          <p:cNvPicPr>
            <a:picLocks noChangeAspect="1"/>
          </p:cNvPicPr>
          <p:nvPr/>
        </p:nvPicPr>
        <p:blipFill>
          <a:blip r:embed="rId2"/>
          <a:stretch>
            <a:fillRect/>
          </a:stretch>
        </p:blipFill>
        <p:spPr>
          <a:xfrm>
            <a:off x="3833812" y="2089416"/>
            <a:ext cx="2543175" cy="1262062"/>
          </a:xfrm>
          <a:prstGeom prst="rect">
            <a:avLst/>
          </a:prstGeom>
        </p:spPr>
      </p:pic>
      <p:pic>
        <p:nvPicPr>
          <p:cNvPr id="7" name="Picture 6">
            <a:extLst>
              <a:ext uri="{FF2B5EF4-FFF2-40B4-BE49-F238E27FC236}">
                <a16:creationId xmlns:a16="http://schemas.microsoft.com/office/drawing/2014/main" id="{08EF6905-3D92-4052-B51E-034E613B2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733800"/>
            <a:ext cx="3810000" cy="2819400"/>
          </a:xfrm>
          <a:prstGeom prst="rect">
            <a:avLst/>
          </a:prstGeom>
        </p:spPr>
      </p:pic>
      <p:pic>
        <p:nvPicPr>
          <p:cNvPr id="8" name="Picture 7">
            <a:extLst>
              <a:ext uri="{FF2B5EF4-FFF2-40B4-BE49-F238E27FC236}">
                <a16:creationId xmlns:a16="http://schemas.microsoft.com/office/drawing/2014/main" id="{0D9933AF-B56A-4825-919A-CC12EBEB6BB2}"/>
              </a:ext>
            </a:extLst>
          </p:cNvPr>
          <p:cNvPicPr>
            <a:picLocks noChangeAspect="1"/>
          </p:cNvPicPr>
          <p:nvPr/>
        </p:nvPicPr>
        <p:blipFill>
          <a:blip r:embed="rId4"/>
          <a:stretch>
            <a:fillRect/>
          </a:stretch>
        </p:blipFill>
        <p:spPr>
          <a:xfrm>
            <a:off x="4572000" y="3733800"/>
            <a:ext cx="4343400" cy="2654377"/>
          </a:xfrm>
          <a:prstGeom prst="rect">
            <a:avLst/>
          </a:prstGeom>
        </p:spPr>
      </p:pic>
    </p:spTree>
    <p:extLst>
      <p:ext uri="{BB962C8B-B14F-4D97-AF65-F5344CB8AC3E}">
        <p14:creationId xmlns:p14="http://schemas.microsoft.com/office/powerpoint/2010/main" val="4289842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4CAF6-1140-4DD9-BF28-187B6F5793A7}"/>
              </a:ext>
            </a:extLst>
          </p:cNvPr>
          <p:cNvSpPr txBox="1"/>
          <p:nvPr/>
        </p:nvSpPr>
        <p:spPr>
          <a:xfrm>
            <a:off x="304800" y="533400"/>
            <a:ext cx="8686800" cy="1631216"/>
          </a:xfrm>
          <a:prstGeom prst="rect">
            <a:avLst/>
          </a:prstGeom>
          <a:noFill/>
        </p:spPr>
        <p:txBody>
          <a:bodyPr wrap="square">
            <a:spAutoFit/>
          </a:bodyPr>
          <a:lstStyle/>
          <a:p>
            <a:pPr marL="342900" indent="-342900" algn="l">
              <a:buFont typeface="Wingdings" panose="05000000000000000000" pitchFamily="2" charset="2"/>
              <a:buChar char="Ø"/>
            </a:pPr>
            <a:r>
              <a:rPr lang="en-IN" sz="2800" u="sng" dirty="0">
                <a:solidFill>
                  <a:srgbClr val="0055A0"/>
                </a:solidFill>
              </a:rPr>
              <a:t>Results: </a:t>
            </a:r>
          </a:p>
          <a:p>
            <a:pPr marL="285750" indent="-285750" algn="l">
              <a:buFont typeface="Arial" panose="020B0604020202020204" pitchFamily="34" charset="0"/>
              <a:buChar char="•"/>
            </a:pPr>
            <a:r>
              <a:rPr lang="en-IN" sz="1800" dirty="0"/>
              <a:t>Based on our observation , we found that </a:t>
            </a:r>
            <a:r>
              <a:rPr lang="en-IN" b="1" dirty="0"/>
              <a:t>XgBoost</a:t>
            </a:r>
            <a:r>
              <a:rPr lang="en-IN" sz="1800" dirty="0"/>
              <a:t> with </a:t>
            </a:r>
            <a:r>
              <a:rPr lang="en-IN" dirty="0"/>
              <a:t>selective</a:t>
            </a:r>
            <a:r>
              <a:rPr lang="en-IN" sz="1800" dirty="0"/>
              <a:t> features , balanced data  is performing the best in terms of  ‘Accuracy_score’ </a:t>
            </a:r>
            <a:r>
              <a:rPr lang="en-IN" dirty="0"/>
              <a:t> (85%).</a:t>
            </a:r>
          </a:p>
          <a:p>
            <a:pPr marL="285750" indent="-285750" algn="l">
              <a:buFont typeface="Arial" panose="020B0604020202020204" pitchFamily="34" charset="0"/>
              <a:buChar char="•"/>
            </a:pPr>
            <a:r>
              <a:rPr lang="en-IN" sz="1800" dirty="0"/>
              <a:t>It is better than Random Forest as it only utilizes 50% of total number of features to provide similar test accuracy.</a:t>
            </a:r>
          </a:p>
        </p:txBody>
      </p:sp>
      <p:pic>
        <p:nvPicPr>
          <p:cNvPr id="4" name="Picture 3">
            <a:extLst>
              <a:ext uri="{FF2B5EF4-FFF2-40B4-BE49-F238E27FC236}">
                <a16:creationId xmlns:a16="http://schemas.microsoft.com/office/drawing/2014/main" id="{9EEAC855-4550-4CB1-B327-8D1C5D57F27B}"/>
              </a:ext>
            </a:extLst>
          </p:cNvPr>
          <p:cNvPicPr>
            <a:picLocks noChangeAspect="1"/>
          </p:cNvPicPr>
          <p:nvPr/>
        </p:nvPicPr>
        <p:blipFill>
          <a:blip r:embed="rId2"/>
          <a:stretch>
            <a:fillRect/>
          </a:stretch>
        </p:blipFill>
        <p:spPr>
          <a:xfrm>
            <a:off x="833120" y="2222576"/>
            <a:ext cx="3733800" cy="2496209"/>
          </a:xfrm>
          <a:prstGeom prst="rect">
            <a:avLst/>
          </a:prstGeom>
        </p:spPr>
      </p:pic>
      <p:pic>
        <p:nvPicPr>
          <p:cNvPr id="5" name="Picture 4">
            <a:extLst>
              <a:ext uri="{FF2B5EF4-FFF2-40B4-BE49-F238E27FC236}">
                <a16:creationId xmlns:a16="http://schemas.microsoft.com/office/drawing/2014/main" id="{E5B1017F-0B1C-4F5D-A195-3E8B358AE065}"/>
              </a:ext>
            </a:extLst>
          </p:cNvPr>
          <p:cNvPicPr>
            <a:picLocks noChangeAspect="1"/>
          </p:cNvPicPr>
          <p:nvPr/>
        </p:nvPicPr>
        <p:blipFill>
          <a:blip r:embed="rId3"/>
          <a:stretch>
            <a:fillRect/>
          </a:stretch>
        </p:blipFill>
        <p:spPr>
          <a:xfrm>
            <a:off x="457200" y="4955080"/>
            <a:ext cx="4267200" cy="1631217"/>
          </a:xfrm>
          <a:prstGeom prst="rect">
            <a:avLst/>
          </a:prstGeom>
        </p:spPr>
      </p:pic>
      <p:pic>
        <p:nvPicPr>
          <p:cNvPr id="6" name="Picture 5">
            <a:extLst>
              <a:ext uri="{FF2B5EF4-FFF2-40B4-BE49-F238E27FC236}">
                <a16:creationId xmlns:a16="http://schemas.microsoft.com/office/drawing/2014/main" id="{12F87333-1457-4983-91E0-788A39D07BAF}"/>
              </a:ext>
            </a:extLst>
          </p:cNvPr>
          <p:cNvPicPr>
            <a:picLocks noChangeAspect="1"/>
          </p:cNvPicPr>
          <p:nvPr/>
        </p:nvPicPr>
        <p:blipFill>
          <a:blip r:embed="rId4"/>
          <a:stretch>
            <a:fillRect/>
          </a:stretch>
        </p:blipFill>
        <p:spPr>
          <a:xfrm>
            <a:off x="5110480" y="2154456"/>
            <a:ext cx="3200400" cy="4233863"/>
          </a:xfrm>
          <a:prstGeom prst="rect">
            <a:avLst/>
          </a:prstGeom>
        </p:spPr>
      </p:pic>
    </p:spTree>
    <p:extLst>
      <p:ext uri="{BB962C8B-B14F-4D97-AF65-F5344CB8AC3E}">
        <p14:creationId xmlns:p14="http://schemas.microsoft.com/office/powerpoint/2010/main" val="317170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040EA3-3F0D-42D6-9F99-A20439D80C4E}"/>
              </a:ext>
            </a:extLst>
          </p:cNvPr>
          <p:cNvSpPr txBox="1"/>
          <p:nvPr/>
        </p:nvSpPr>
        <p:spPr>
          <a:xfrm>
            <a:off x="952500" y="533400"/>
            <a:ext cx="6934200" cy="523220"/>
          </a:xfrm>
          <a:prstGeom prst="rect">
            <a:avLst/>
          </a:prstGeom>
          <a:noFill/>
        </p:spPr>
        <p:txBody>
          <a:bodyPr wrap="square" rtlCol="0">
            <a:spAutoFit/>
          </a:bodyPr>
          <a:lstStyle/>
          <a:p>
            <a:pPr algn="ctr"/>
            <a:r>
              <a:rPr lang="en-US" sz="2800" dirty="0">
                <a:solidFill>
                  <a:schemeClr val="accent1">
                    <a:lumMod val="75000"/>
                  </a:schemeClr>
                </a:solidFill>
              </a:rPr>
              <a:t>Model Export using Pickle</a:t>
            </a:r>
            <a:endParaRPr lang="en-IN" sz="2800" dirty="0">
              <a:solidFill>
                <a:schemeClr val="accent1">
                  <a:lumMod val="75000"/>
                </a:schemeClr>
              </a:solidFill>
            </a:endParaRPr>
          </a:p>
        </p:txBody>
      </p:sp>
      <p:sp>
        <p:nvSpPr>
          <p:cNvPr id="3" name="TextBox 2">
            <a:extLst>
              <a:ext uri="{FF2B5EF4-FFF2-40B4-BE49-F238E27FC236}">
                <a16:creationId xmlns:a16="http://schemas.microsoft.com/office/drawing/2014/main" id="{932574FC-F344-47DB-B77C-EDDECB100218}"/>
              </a:ext>
            </a:extLst>
          </p:cNvPr>
          <p:cNvSpPr txBox="1"/>
          <p:nvPr/>
        </p:nvSpPr>
        <p:spPr>
          <a:xfrm>
            <a:off x="533400" y="1407765"/>
            <a:ext cx="502920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We have finalized </a:t>
            </a:r>
            <a:r>
              <a:rPr lang="en-US" sz="2000" b="1" dirty="0"/>
              <a:t>XgBoost</a:t>
            </a:r>
            <a:r>
              <a:rPr lang="en-US" sz="2000" dirty="0"/>
              <a:t> with balanced data and with selective features as our preferred model for deployment.</a:t>
            </a:r>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Export model : </a:t>
            </a:r>
            <a:r>
              <a:rPr lang="en-US" sz="2000" b="1" dirty="0"/>
              <a:t>Pickle</a:t>
            </a:r>
            <a:endParaRPr lang="en-IN" sz="2000" b="1" dirty="0"/>
          </a:p>
        </p:txBody>
      </p:sp>
      <p:pic>
        <p:nvPicPr>
          <p:cNvPr id="4" name="Picture 3">
            <a:extLst>
              <a:ext uri="{FF2B5EF4-FFF2-40B4-BE49-F238E27FC236}">
                <a16:creationId xmlns:a16="http://schemas.microsoft.com/office/drawing/2014/main" id="{B78065BB-C7E2-4459-A886-1E7716EA015F}"/>
              </a:ext>
            </a:extLst>
          </p:cNvPr>
          <p:cNvPicPr>
            <a:picLocks noChangeAspect="1"/>
          </p:cNvPicPr>
          <p:nvPr/>
        </p:nvPicPr>
        <p:blipFill>
          <a:blip r:embed="rId2"/>
          <a:stretch>
            <a:fillRect/>
          </a:stretch>
        </p:blipFill>
        <p:spPr>
          <a:xfrm>
            <a:off x="1371600" y="3886200"/>
            <a:ext cx="6096000" cy="2335560"/>
          </a:xfrm>
          <a:prstGeom prst="rect">
            <a:avLst/>
          </a:prstGeom>
        </p:spPr>
      </p:pic>
    </p:spTree>
    <p:extLst>
      <p:ext uri="{BB962C8B-B14F-4D97-AF65-F5344CB8AC3E}">
        <p14:creationId xmlns:p14="http://schemas.microsoft.com/office/powerpoint/2010/main" val="130374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458200" cy="6172200"/>
          </a:xfrm>
        </p:spPr>
        <p:txBody>
          <a:bodyPr>
            <a:normAutofit/>
          </a:bodyPr>
          <a:lstStyle/>
          <a:p>
            <a:pPr marL="0" indent="0" algn="just">
              <a:buNone/>
            </a:pPr>
            <a:endParaRPr lang="en-IN" b="1" dirty="0">
              <a:solidFill>
                <a:srgbClr val="0055A0"/>
              </a:solidFill>
            </a:endParaRPr>
          </a:p>
          <a:p>
            <a:pPr marL="571500" indent="-571500" algn="just">
              <a:buFont typeface="Wingdings" panose="05000000000000000000" pitchFamily="2" charset="2"/>
              <a:buChar char="§"/>
            </a:pPr>
            <a:r>
              <a:rPr lang="en-IN" sz="2400" b="1" dirty="0">
                <a:solidFill>
                  <a:srgbClr val="0055A0"/>
                </a:solidFill>
              </a:rPr>
              <a:t>Business of bank:</a:t>
            </a:r>
            <a:endParaRPr lang="en-IN" sz="2400" dirty="0">
              <a:solidFill>
                <a:srgbClr val="0055A0"/>
              </a:solidFill>
            </a:endParaRPr>
          </a:p>
          <a:p>
            <a:pPr lvl="1" indent="-342900" algn="just">
              <a:buFont typeface="Arial" panose="020B0604020202020204" pitchFamily="34" charset="0"/>
              <a:buChar char="•"/>
            </a:pPr>
            <a:r>
              <a:rPr lang="en-IN" sz="1800" dirty="0"/>
              <a:t>The borrower might fail to pay back the loan which we usually call  as </a:t>
            </a:r>
            <a:r>
              <a:rPr lang="en-IN" sz="1800" b="1" u="sng" dirty="0"/>
              <a:t>Default of Loan</a:t>
            </a:r>
            <a:r>
              <a:rPr lang="en-IN" sz="1800" dirty="0"/>
              <a:t>.</a:t>
            </a:r>
          </a:p>
          <a:p>
            <a:pPr lvl="1" indent="-342900" algn="just">
              <a:buFont typeface="Arial" panose="020B0604020202020204" pitchFamily="34" charset="0"/>
              <a:buChar char="•"/>
            </a:pPr>
            <a:r>
              <a:rPr lang="en-IN" sz="1800" dirty="0"/>
              <a:t> Bank may fail to provide cash to the depositor on time which we call as </a:t>
            </a:r>
            <a:r>
              <a:rPr lang="en-IN" sz="1800" b="1" u="sng" dirty="0"/>
              <a:t>Liquidity Crisis</a:t>
            </a:r>
            <a:r>
              <a:rPr lang="en-IN" sz="1800" dirty="0"/>
              <a:t>.</a:t>
            </a:r>
          </a:p>
          <a:p>
            <a:pPr lvl="1" indent="-342900" algn="just">
              <a:buFont typeface="Arial" panose="020B0604020202020204" pitchFamily="34" charset="0"/>
              <a:buChar char="•"/>
            </a:pPr>
            <a:endParaRPr lang="en-IN" sz="1800" b="1" dirty="0"/>
          </a:p>
          <a:p>
            <a:pPr marL="400050" lvl="1" indent="0" algn="just">
              <a:buNone/>
            </a:pPr>
            <a:endParaRPr lang="en-IN" sz="1800" b="1" dirty="0"/>
          </a:p>
          <a:p>
            <a:pPr marL="571500" indent="-571500" algn="just">
              <a:buFont typeface="Wingdings" panose="05000000000000000000" pitchFamily="2" charset="2"/>
              <a:buChar char="§"/>
            </a:pPr>
            <a:r>
              <a:rPr lang="en-IN" sz="2400" b="1" dirty="0">
                <a:solidFill>
                  <a:srgbClr val="0055A0"/>
                </a:solidFill>
              </a:rPr>
              <a:t>Possible solutions:</a:t>
            </a:r>
          </a:p>
          <a:p>
            <a:pPr marL="857250" lvl="1" indent="-457200" algn="just">
              <a:buFont typeface="Arial" panose="020B0604020202020204" pitchFamily="34" charset="0"/>
              <a:buChar char="•"/>
            </a:pPr>
            <a:r>
              <a:rPr lang="en-IN" sz="1800" dirty="0"/>
              <a:t>Grant credit to only those customers having a good </a:t>
            </a:r>
            <a:r>
              <a:rPr lang="en-IN" sz="1800" b="1" dirty="0"/>
              <a:t>Credit Score</a:t>
            </a:r>
            <a:r>
              <a:rPr lang="en-IN" sz="1800" dirty="0"/>
              <a:t>.</a:t>
            </a:r>
          </a:p>
          <a:p>
            <a:pPr marL="857250" lvl="1" indent="-457200" algn="just">
              <a:buFont typeface="Arial" panose="020B0604020202020204" pitchFamily="34" charset="0"/>
              <a:buChar char="•"/>
            </a:pPr>
            <a:r>
              <a:rPr lang="en-IN" sz="1800" dirty="0"/>
              <a:t>Understand the </a:t>
            </a:r>
            <a:r>
              <a:rPr lang="en-IN" sz="1800" b="1" dirty="0"/>
              <a:t>Loan History </a:t>
            </a:r>
            <a:r>
              <a:rPr lang="en-IN" sz="1800" dirty="0"/>
              <a:t>of a customer.</a:t>
            </a:r>
          </a:p>
          <a:p>
            <a:pPr marL="857250" lvl="1" indent="-457200" algn="just">
              <a:buFont typeface="Arial" panose="020B0604020202020204" pitchFamily="34" charset="0"/>
              <a:buChar char="•"/>
            </a:pPr>
            <a:r>
              <a:rPr lang="en-IN" sz="1800" b="1" dirty="0"/>
              <a:t>Loan insurance policy </a:t>
            </a:r>
            <a:r>
              <a:rPr lang="en-IN" sz="1800" dirty="0"/>
              <a:t>In case of unfortunate events such as job loss, accidental death or temporary disability loan insurance plans reduce a borrower’s outstanding loan amount and protect his or her monthly loan payments.</a:t>
            </a:r>
          </a:p>
          <a:p>
            <a:pPr marL="857250" lvl="1" indent="-457200" algn="just">
              <a:buFont typeface="Arial" panose="020B0604020202020204" pitchFamily="34" charset="0"/>
              <a:buChar char="•"/>
            </a:pPr>
            <a:r>
              <a:rPr lang="en-US" sz="1800" b="1" dirty="0"/>
              <a:t>Risk based pricing </a:t>
            </a:r>
            <a:r>
              <a:rPr lang="en-US" sz="1800" dirty="0"/>
              <a:t>for charging more interest rate to risky customers with less eligibility.</a:t>
            </a:r>
            <a:endParaRPr lang="en-IN" sz="1800" b="1" dirty="0"/>
          </a:p>
          <a:p>
            <a:pPr marL="400050" lvl="1" indent="0" algn="just">
              <a:buNone/>
            </a:pPr>
            <a:endParaRPr lang="en-IN" sz="2300" dirty="0">
              <a:solidFill>
                <a:srgbClr val="0055A0"/>
              </a:solidFill>
            </a:endParaRPr>
          </a:p>
          <a:p>
            <a:pPr lvl="1" algn="just"/>
            <a:endParaRPr lang="en-IN" dirty="0">
              <a:solidFill>
                <a:srgbClr val="0055A0"/>
              </a:solidFill>
            </a:endParaRPr>
          </a:p>
          <a:p>
            <a:pPr algn="just"/>
            <a:endParaRPr lang="en-IN" b="1" dirty="0">
              <a:solidFill>
                <a:srgbClr val="0055A0"/>
              </a:solidFill>
            </a:endParaRPr>
          </a:p>
          <a:p>
            <a:pPr algn="just"/>
            <a:endParaRPr lang="en-IN" dirty="0"/>
          </a:p>
        </p:txBody>
      </p:sp>
      <p:sp>
        <p:nvSpPr>
          <p:cNvPr id="4" name="TextBox 3"/>
          <p:cNvSpPr txBox="1"/>
          <p:nvPr/>
        </p:nvSpPr>
        <p:spPr>
          <a:xfrm>
            <a:off x="454231" y="54114"/>
            <a:ext cx="8537369" cy="707886"/>
          </a:xfrm>
          <a:prstGeom prst="rect">
            <a:avLst/>
          </a:prstGeom>
          <a:noFill/>
        </p:spPr>
        <p:txBody>
          <a:bodyPr wrap="square" rtlCol="0">
            <a:spAutoFit/>
          </a:bodyPr>
          <a:lstStyle/>
          <a:p>
            <a:r>
              <a:rPr lang="en-US" sz="4000" dirty="0">
                <a:solidFill>
                  <a:schemeClr val="accent1"/>
                </a:solidFill>
                <a:ea typeface="굴림" panose="020B0600000101010101" pitchFamily="34" charset="-127"/>
              </a:rPr>
              <a:t>Problem Definition</a:t>
            </a:r>
            <a:endParaRPr lang="en-US" sz="4000" b="1" dirty="0">
              <a:solidFill>
                <a:schemeClr val="accent1"/>
              </a:solidFill>
            </a:endParaRPr>
          </a:p>
        </p:txBody>
      </p:sp>
    </p:spTree>
    <p:extLst>
      <p:ext uri="{BB962C8B-B14F-4D97-AF65-F5344CB8AC3E}">
        <p14:creationId xmlns:p14="http://schemas.microsoft.com/office/powerpoint/2010/main" val="470431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492" y="457200"/>
            <a:ext cx="7108708" cy="523220"/>
          </a:xfrm>
          <a:prstGeom prst="rect">
            <a:avLst/>
          </a:prstGeom>
        </p:spPr>
        <p:txBody>
          <a:bodyPr wrap="square">
            <a:spAutoFit/>
          </a:bodyPr>
          <a:lstStyle/>
          <a:p>
            <a:pPr marL="342900" indent="-342900">
              <a:buFont typeface="Wingdings" panose="05000000000000000000" pitchFamily="2" charset="2"/>
              <a:buChar char="Ø"/>
            </a:pPr>
            <a:r>
              <a:rPr lang="en-IN" sz="2800" u="sng" dirty="0">
                <a:solidFill>
                  <a:schemeClr val="tx2"/>
                </a:solidFill>
                <a:latin typeface="+mj-lt"/>
              </a:rPr>
              <a:t>How to take to production:</a:t>
            </a:r>
          </a:p>
        </p:txBody>
      </p:sp>
      <p:sp>
        <p:nvSpPr>
          <p:cNvPr id="3" name="TextBox 2">
            <a:extLst>
              <a:ext uri="{FF2B5EF4-FFF2-40B4-BE49-F238E27FC236}">
                <a16:creationId xmlns:a16="http://schemas.microsoft.com/office/drawing/2014/main" id="{21D6929B-EE13-4BE8-A32E-5BCBE7F207F5}"/>
              </a:ext>
            </a:extLst>
          </p:cNvPr>
          <p:cNvSpPr txBox="1"/>
          <p:nvPr/>
        </p:nvSpPr>
        <p:spPr>
          <a:xfrm>
            <a:off x="1066800" y="1132820"/>
            <a:ext cx="7010400" cy="1323439"/>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t>Available Options :</a:t>
            </a:r>
          </a:p>
          <a:p>
            <a:pPr marL="742950" lvl="1" indent="-285750">
              <a:buFont typeface="Arial" panose="020B0604020202020204" pitchFamily="34" charset="0"/>
              <a:buChar char="•"/>
            </a:pPr>
            <a:r>
              <a:rPr lang="en-IN" sz="2000" dirty="0"/>
              <a:t>Flask/Heroku</a:t>
            </a:r>
          </a:p>
          <a:p>
            <a:pPr marL="742950" lvl="1" indent="-285750">
              <a:buFont typeface="Arial" panose="020B0604020202020204" pitchFamily="34" charset="0"/>
              <a:buChar char="•"/>
            </a:pPr>
            <a:r>
              <a:rPr lang="en-IN" sz="2000" dirty="0"/>
              <a:t>AWS Sagemaker</a:t>
            </a:r>
          </a:p>
          <a:p>
            <a:pPr marL="742950" lvl="1" indent="-285750">
              <a:buFont typeface="Arial" panose="020B0604020202020204" pitchFamily="34" charset="0"/>
              <a:buChar char="•"/>
            </a:pPr>
            <a:r>
              <a:rPr lang="en-IN" sz="2000" dirty="0"/>
              <a:t>Streamlit/Google Cloud Platform</a:t>
            </a:r>
          </a:p>
        </p:txBody>
      </p:sp>
      <p:sp>
        <p:nvSpPr>
          <p:cNvPr id="5" name="Content Placeholder 2"/>
          <p:cNvSpPr txBox="1">
            <a:spLocks/>
          </p:cNvSpPr>
          <p:nvPr/>
        </p:nvSpPr>
        <p:spPr>
          <a:xfrm>
            <a:off x="228600" y="2521942"/>
            <a:ext cx="8763000" cy="60225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endParaRPr lang="en-IN" sz="2000" dirty="0">
              <a:solidFill>
                <a:srgbClr val="0055A0"/>
              </a:solidFill>
            </a:endParaRPr>
          </a:p>
          <a:p>
            <a:pPr lvl="1" algn="l"/>
            <a:r>
              <a:rPr lang="en-IN" sz="1800" b="1" dirty="0">
                <a:solidFill>
                  <a:schemeClr val="tx2"/>
                </a:solidFill>
                <a:latin typeface="+mj-lt"/>
              </a:rPr>
              <a:t>Model Deployment Architecture for Streamlit /Google Cloyd Platform based deployment approach:</a:t>
            </a:r>
          </a:p>
          <a:p>
            <a:pPr lvl="1" algn="l"/>
            <a:r>
              <a:rPr lang="en-IN" sz="1800" dirty="0">
                <a:solidFill>
                  <a:schemeClr val="tx2"/>
                </a:solidFill>
                <a:latin typeface="+mj-lt"/>
              </a:rPr>
              <a:t>               </a:t>
            </a:r>
          </a:p>
          <a:p>
            <a:pPr lvl="1" algn="l"/>
            <a:r>
              <a:rPr lang="en-IN" sz="1800" dirty="0">
                <a:solidFill>
                  <a:schemeClr val="tx1"/>
                </a:solidFill>
                <a:latin typeface="+mj-lt"/>
              </a:rPr>
              <a:t>Additional Tools Used:</a:t>
            </a:r>
          </a:p>
          <a:p>
            <a:pPr lvl="1" algn="l"/>
            <a:endParaRPr lang="en-IN" sz="1800" dirty="0">
              <a:solidFill>
                <a:schemeClr val="tx1"/>
              </a:solidFill>
              <a:latin typeface="+mj-lt"/>
            </a:endParaRPr>
          </a:p>
          <a:p>
            <a:pPr marL="742950" lvl="1" indent="-285750" algn="l">
              <a:buFont typeface="Arial" panose="020B0604020202020204" pitchFamily="34" charset="0"/>
              <a:buChar char="•"/>
            </a:pPr>
            <a:r>
              <a:rPr lang="en-IN" sz="1800" dirty="0">
                <a:solidFill>
                  <a:schemeClr val="tx1"/>
                </a:solidFill>
                <a:latin typeface="+mj-lt"/>
              </a:rPr>
              <a:t> VSCode</a:t>
            </a:r>
          </a:p>
          <a:p>
            <a:pPr marL="742950" lvl="1" indent="-285750" algn="l">
              <a:buFont typeface="Arial" panose="020B0604020202020204" pitchFamily="34" charset="0"/>
              <a:buChar char="•"/>
            </a:pPr>
            <a:r>
              <a:rPr lang="en-IN" sz="1800" dirty="0">
                <a:solidFill>
                  <a:schemeClr val="tx1"/>
                </a:solidFill>
                <a:latin typeface="+mj-lt"/>
              </a:rPr>
              <a:t>Google SDK</a:t>
            </a:r>
          </a:p>
          <a:p>
            <a:pPr lvl="1" algn="l"/>
            <a:endParaRPr lang="en-IN" sz="1800" dirty="0">
              <a:solidFill>
                <a:schemeClr val="tx2"/>
              </a:solidFill>
              <a:latin typeface="+mj-lt"/>
            </a:endParaRPr>
          </a:p>
          <a:p>
            <a:pPr marL="742950" lvl="1" indent="-285750" algn="l">
              <a:buFont typeface="Arial" panose="020B0604020202020204" pitchFamily="34" charset="0"/>
              <a:buChar char="•"/>
            </a:pPr>
            <a:endParaRPr lang="en-IN" sz="1800" dirty="0">
              <a:solidFill>
                <a:schemeClr val="tx2"/>
              </a:solidFill>
              <a:latin typeface="+mj-lt"/>
            </a:endParaRPr>
          </a:p>
        </p:txBody>
      </p:sp>
      <p:pic>
        <p:nvPicPr>
          <p:cNvPr id="7" name="Picture 2">
            <a:extLst>
              <a:ext uri="{FF2B5EF4-FFF2-40B4-BE49-F238E27FC236}">
                <a16:creationId xmlns:a16="http://schemas.microsoft.com/office/drawing/2014/main" id="{69AF9FA3-4316-495F-AAC1-B92A7D2A1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276600"/>
            <a:ext cx="5352473" cy="322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329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64FE2-B85D-4D7B-8A8D-FC4CAAE8D0E5}"/>
              </a:ext>
            </a:extLst>
          </p:cNvPr>
          <p:cNvSpPr txBox="1"/>
          <p:nvPr/>
        </p:nvSpPr>
        <p:spPr>
          <a:xfrm>
            <a:off x="1066800" y="381001"/>
            <a:ext cx="6477000" cy="830997"/>
          </a:xfrm>
          <a:prstGeom prst="rect">
            <a:avLst/>
          </a:prstGeom>
          <a:noFill/>
        </p:spPr>
        <p:txBody>
          <a:bodyPr wrap="square">
            <a:spAutoFit/>
          </a:bodyPr>
          <a:lstStyle/>
          <a:p>
            <a:pPr algn="ctr"/>
            <a:r>
              <a:rPr lang="en-US" sz="2400" dirty="0">
                <a:solidFill>
                  <a:schemeClr val="accent1">
                    <a:lumMod val="75000"/>
                  </a:schemeClr>
                </a:solidFill>
              </a:rPr>
              <a:t>Web UI Files Code Snippet and configurations for local and cloud deployment</a:t>
            </a:r>
            <a:endParaRPr lang="en-IN" sz="2400" dirty="0">
              <a:solidFill>
                <a:schemeClr val="accent1">
                  <a:lumMod val="75000"/>
                </a:schemeClr>
              </a:solidFill>
            </a:endParaRPr>
          </a:p>
        </p:txBody>
      </p:sp>
      <p:pic>
        <p:nvPicPr>
          <p:cNvPr id="3" name="Picture 2">
            <a:extLst>
              <a:ext uri="{FF2B5EF4-FFF2-40B4-BE49-F238E27FC236}">
                <a16:creationId xmlns:a16="http://schemas.microsoft.com/office/drawing/2014/main" id="{00D028B8-2C3C-4723-8496-DA1C70682DD0}"/>
              </a:ext>
            </a:extLst>
          </p:cNvPr>
          <p:cNvPicPr>
            <a:picLocks noChangeAspect="1"/>
          </p:cNvPicPr>
          <p:nvPr/>
        </p:nvPicPr>
        <p:blipFill>
          <a:blip r:embed="rId2"/>
          <a:stretch>
            <a:fillRect/>
          </a:stretch>
        </p:blipFill>
        <p:spPr>
          <a:xfrm>
            <a:off x="538709" y="1371600"/>
            <a:ext cx="8066582" cy="4572000"/>
          </a:xfrm>
          <a:prstGeom prst="rect">
            <a:avLst/>
          </a:prstGeom>
        </p:spPr>
      </p:pic>
      <p:sp>
        <p:nvSpPr>
          <p:cNvPr id="4" name="TextBox 3">
            <a:extLst>
              <a:ext uri="{FF2B5EF4-FFF2-40B4-BE49-F238E27FC236}">
                <a16:creationId xmlns:a16="http://schemas.microsoft.com/office/drawing/2014/main" id="{A315F58F-FB05-4CAE-B5C3-81DB90A184BD}"/>
              </a:ext>
            </a:extLst>
          </p:cNvPr>
          <p:cNvSpPr txBox="1"/>
          <p:nvPr/>
        </p:nvSpPr>
        <p:spPr>
          <a:xfrm>
            <a:off x="3505200" y="6019800"/>
            <a:ext cx="1866665" cy="646331"/>
          </a:xfrm>
          <a:prstGeom prst="rect">
            <a:avLst/>
          </a:prstGeom>
          <a:noFill/>
        </p:spPr>
        <p:txBody>
          <a:bodyPr wrap="none" rtlCol="0">
            <a:spAutoFit/>
          </a:bodyPr>
          <a:lstStyle/>
          <a:p>
            <a:r>
              <a:rPr lang="en-US" dirty="0"/>
              <a:t>File-name: app.py</a:t>
            </a:r>
            <a:endParaRPr lang="en-IN" dirty="0"/>
          </a:p>
          <a:p>
            <a:endParaRPr lang="en-IN" dirty="0"/>
          </a:p>
        </p:txBody>
      </p:sp>
    </p:spTree>
    <p:extLst>
      <p:ext uri="{BB962C8B-B14F-4D97-AF65-F5344CB8AC3E}">
        <p14:creationId xmlns:p14="http://schemas.microsoft.com/office/powerpoint/2010/main" val="142026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FB927B-9937-457C-A279-7799C41BAB05}"/>
              </a:ext>
            </a:extLst>
          </p:cNvPr>
          <p:cNvSpPr txBox="1"/>
          <p:nvPr/>
        </p:nvSpPr>
        <p:spPr>
          <a:xfrm>
            <a:off x="1066800" y="533400"/>
            <a:ext cx="6781800" cy="830997"/>
          </a:xfrm>
          <a:prstGeom prst="rect">
            <a:avLst/>
          </a:prstGeom>
          <a:noFill/>
        </p:spPr>
        <p:txBody>
          <a:bodyPr wrap="square" rtlCol="0">
            <a:spAutoFit/>
          </a:bodyPr>
          <a:lstStyle/>
          <a:p>
            <a:pPr algn="ctr"/>
            <a:r>
              <a:rPr lang="en-US" sz="2400" dirty="0">
                <a:solidFill>
                  <a:schemeClr val="accent1">
                    <a:lumMod val="75000"/>
                  </a:schemeClr>
                </a:solidFill>
              </a:rPr>
              <a:t>Web UI Files Code Snippet and configurations for local and cloud deployment</a:t>
            </a:r>
            <a:endParaRPr lang="en-IN" sz="2400" dirty="0">
              <a:solidFill>
                <a:schemeClr val="accent1">
                  <a:lumMod val="75000"/>
                </a:schemeClr>
              </a:solidFill>
            </a:endParaRPr>
          </a:p>
        </p:txBody>
      </p:sp>
      <p:pic>
        <p:nvPicPr>
          <p:cNvPr id="3" name="Picture 2">
            <a:extLst>
              <a:ext uri="{FF2B5EF4-FFF2-40B4-BE49-F238E27FC236}">
                <a16:creationId xmlns:a16="http://schemas.microsoft.com/office/drawing/2014/main" id="{5466BDC8-D1A4-4D0F-83A1-805AAFC75C90}"/>
              </a:ext>
            </a:extLst>
          </p:cNvPr>
          <p:cNvPicPr>
            <a:picLocks noChangeAspect="1"/>
          </p:cNvPicPr>
          <p:nvPr/>
        </p:nvPicPr>
        <p:blipFill>
          <a:blip r:embed="rId2"/>
          <a:stretch>
            <a:fillRect/>
          </a:stretch>
        </p:blipFill>
        <p:spPr>
          <a:xfrm>
            <a:off x="1061720" y="1374556"/>
            <a:ext cx="7396480" cy="4950043"/>
          </a:xfrm>
          <a:prstGeom prst="rect">
            <a:avLst/>
          </a:prstGeom>
        </p:spPr>
      </p:pic>
      <p:sp>
        <p:nvSpPr>
          <p:cNvPr id="4" name="TextBox 3">
            <a:extLst>
              <a:ext uri="{FF2B5EF4-FFF2-40B4-BE49-F238E27FC236}">
                <a16:creationId xmlns:a16="http://schemas.microsoft.com/office/drawing/2014/main" id="{E1ADC55F-3552-471A-888F-BB67078E9F12}"/>
              </a:ext>
            </a:extLst>
          </p:cNvPr>
          <p:cNvSpPr txBox="1"/>
          <p:nvPr/>
        </p:nvSpPr>
        <p:spPr>
          <a:xfrm>
            <a:off x="3078481" y="6324599"/>
            <a:ext cx="3703319" cy="369332"/>
          </a:xfrm>
          <a:prstGeom prst="rect">
            <a:avLst/>
          </a:prstGeom>
          <a:noFill/>
        </p:spPr>
        <p:txBody>
          <a:bodyPr wrap="square" rtlCol="0">
            <a:spAutoFit/>
          </a:bodyPr>
          <a:lstStyle/>
          <a:p>
            <a:r>
              <a:rPr lang="en-US" dirty="0"/>
              <a:t>File-name: capstone_eda_app.py</a:t>
            </a:r>
            <a:endParaRPr lang="en-IN" dirty="0"/>
          </a:p>
        </p:txBody>
      </p:sp>
    </p:spTree>
    <p:extLst>
      <p:ext uri="{BB962C8B-B14F-4D97-AF65-F5344CB8AC3E}">
        <p14:creationId xmlns:p14="http://schemas.microsoft.com/office/powerpoint/2010/main" val="1469181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FCF5AB-9222-4AC1-B0F0-469B58648E1E}"/>
              </a:ext>
            </a:extLst>
          </p:cNvPr>
          <p:cNvSpPr txBox="1"/>
          <p:nvPr/>
        </p:nvSpPr>
        <p:spPr>
          <a:xfrm>
            <a:off x="990600" y="457200"/>
            <a:ext cx="6934200" cy="830997"/>
          </a:xfrm>
          <a:prstGeom prst="rect">
            <a:avLst/>
          </a:prstGeom>
          <a:noFill/>
        </p:spPr>
        <p:txBody>
          <a:bodyPr wrap="square">
            <a:spAutoFit/>
          </a:bodyPr>
          <a:lstStyle/>
          <a:p>
            <a:pPr algn="ctr"/>
            <a:r>
              <a:rPr lang="en-US" sz="2400" dirty="0">
                <a:solidFill>
                  <a:schemeClr val="accent1">
                    <a:lumMod val="75000"/>
                  </a:schemeClr>
                </a:solidFill>
              </a:rPr>
              <a:t>Web UI Files Code Snippet and configurations for local and cloud deployment</a:t>
            </a:r>
            <a:endParaRPr lang="en-IN" sz="2400" dirty="0">
              <a:solidFill>
                <a:schemeClr val="accent1">
                  <a:lumMod val="75000"/>
                </a:schemeClr>
              </a:solidFill>
            </a:endParaRPr>
          </a:p>
        </p:txBody>
      </p:sp>
      <p:pic>
        <p:nvPicPr>
          <p:cNvPr id="3" name="Picture 2">
            <a:extLst>
              <a:ext uri="{FF2B5EF4-FFF2-40B4-BE49-F238E27FC236}">
                <a16:creationId xmlns:a16="http://schemas.microsoft.com/office/drawing/2014/main" id="{5AE1F609-BA65-42DF-BC4D-CEB28FB9F7B1}"/>
              </a:ext>
            </a:extLst>
          </p:cNvPr>
          <p:cNvPicPr>
            <a:picLocks noChangeAspect="1"/>
          </p:cNvPicPr>
          <p:nvPr/>
        </p:nvPicPr>
        <p:blipFill>
          <a:blip r:embed="rId2"/>
          <a:stretch>
            <a:fillRect/>
          </a:stretch>
        </p:blipFill>
        <p:spPr>
          <a:xfrm>
            <a:off x="1010920" y="1288197"/>
            <a:ext cx="7315200" cy="4732498"/>
          </a:xfrm>
          <a:prstGeom prst="rect">
            <a:avLst/>
          </a:prstGeom>
        </p:spPr>
      </p:pic>
      <p:sp>
        <p:nvSpPr>
          <p:cNvPr id="4" name="TextBox 3">
            <a:extLst>
              <a:ext uri="{FF2B5EF4-FFF2-40B4-BE49-F238E27FC236}">
                <a16:creationId xmlns:a16="http://schemas.microsoft.com/office/drawing/2014/main" id="{30C7AC6D-FE7F-4F04-B2AA-A40E7425F760}"/>
              </a:ext>
            </a:extLst>
          </p:cNvPr>
          <p:cNvSpPr txBox="1"/>
          <p:nvPr/>
        </p:nvSpPr>
        <p:spPr>
          <a:xfrm>
            <a:off x="2925267" y="6262333"/>
            <a:ext cx="3182859" cy="646331"/>
          </a:xfrm>
          <a:prstGeom prst="rect">
            <a:avLst/>
          </a:prstGeom>
          <a:noFill/>
        </p:spPr>
        <p:txBody>
          <a:bodyPr wrap="none" rtlCol="0">
            <a:spAutoFit/>
          </a:bodyPr>
          <a:lstStyle/>
          <a:p>
            <a:r>
              <a:rPr lang="en-US" dirty="0"/>
              <a:t>File-name: capstone_ml_app.py</a:t>
            </a:r>
            <a:endParaRPr lang="en-IN" dirty="0"/>
          </a:p>
          <a:p>
            <a:endParaRPr lang="en-IN" dirty="0"/>
          </a:p>
        </p:txBody>
      </p:sp>
    </p:spTree>
    <p:extLst>
      <p:ext uri="{BB962C8B-B14F-4D97-AF65-F5344CB8AC3E}">
        <p14:creationId xmlns:p14="http://schemas.microsoft.com/office/powerpoint/2010/main" val="3969017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C34C35-8A1B-44BD-B10E-AD74D97BEDB9}"/>
              </a:ext>
            </a:extLst>
          </p:cNvPr>
          <p:cNvSpPr txBox="1"/>
          <p:nvPr/>
        </p:nvSpPr>
        <p:spPr>
          <a:xfrm>
            <a:off x="914400" y="533401"/>
            <a:ext cx="6858000" cy="830997"/>
          </a:xfrm>
          <a:prstGeom prst="rect">
            <a:avLst/>
          </a:prstGeom>
          <a:noFill/>
        </p:spPr>
        <p:txBody>
          <a:bodyPr wrap="square">
            <a:spAutoFit/>
          </a:bodyPr>
          <a:lstStyle/>
          <a:p>
            <a:pPr algn="ctr"/>
            <a:r>
              <a:rPr lang="en-US" sz="2400" dirty="0">
                <a:solidFill>
                  <a:schemeClr val="accent1">
                    <a:lumMod val="75000"/>
                  </a:schemeClr>
                </a:solidFill>
              </a:rPr>
              <a:t>Web UI Files Code Snippet and configurations for local and cloud deployment</a:t>
            </a:r>
            <a:endParaRPr lang="en-IN" sz="2400" dirty="0">
              <a:solidFill>
                <a:schemeClr val="accent1">
                  <a:lumMod val="75000"/>
                </a:schemeClr>
              </a:solidFill>
            </a:endParaRPr>
          </a:p>
        </p:txBody>
      </p:sp>
      <p:pic>
        <p:nvPicPr>
          <p:cNvPr id="3" name="Picture 2">
            <a:extLst>
              <a:ext uri="{FF2B5EF4-FFF2-40B4-BE49-F238E27FC236}">
                <a16:creationId xmlns:a16="http://schemas.microsoft.com/office/drawing/2014/main" id="{6FDAAC7E-BC06-4A18-A860-5786A10C88EE}"/>
              </a:ext>
            </a:extLst>
          </p:cNvPr>
          <p:cNvPicPr>
            <a:picLocks noChangeAspect="1"/>
          </p:cNvPicPr>
          <p:nvPr/>
        </p:nvPicPr>
        <p:blipFill>
          <a:blip r:embed="rId2"/>
          <a:stretch>
            <a:fillRect/>
          </a:stretch>
        </p:blipFill>
        <p:spPr>
          <a:xfrm>
            <a:off x="904240" y="1344079"/>
            <a:ext cx="7858760" cy="2999322"/>
          </a:xfrm>
          <a:prstGeom prst="rect">
            <a:avLst/>
          </a:prstGeom>
        </p:spPr>
      </p:pic>
      <p:pic>
        <p:nvPicPr>
          <p:cNvPr id="4" name="Picture 3">
            <a:extLst>
              <a:ext uri="{FF2B5EF4-FFF2-40B4-BE49-F238E27FC236}">
                <a16:creationId xmlns:a16="http://schemas.microsoft.com/office/drawing/2014/main" id="{5BEFB6FF-A85B-4C90-875E-8E2E7642C989}"/>
              </a:ext>
            </a:extLst>
          </p:cNvPr>
          <p:cNvPicPr>
            <a:picLocks noChangeAspect="1"/>
          </p:cNvPicPr>
          <p:nvPr/>
        </p:nvPicPr>
        <p:blipFill>
          <a:blip r:embed="rId3"/>
          <a:stretch>
            <a:fillRect/>
          </a:stretch>
        </p:blipFill>
        <p:spPr>
          <a:xfrm>
            <a:off x="914400" y="4571999"/>
            <a:ext cx="2647950" cy="2057401"/>
          </a:xfrm>
          <a:prstGeom prst="rect">
            <a:avLst/>
          </a:prstGeom>
        </p:spPr>
      </p:pic>
      <p:sp>
        <p:nvSpPr>
          <p:cNvPr id="5" name="TextBox 4">
            <a:extLst>
              <a:ext uri="{FF2B5EF4-FFF2-40B4-BE49-F238E27FC236}">
                <a16:creationId xmlns:a16="http://schemas.microsoft.com/office/drawing/2014/main" id="{6ECD5A80-A5DB-44E9-B918-205B08330CEC}"/>
              </a:ext>
            </a:extLst>
          </p:cNvPr>
          <p:cNvSpPr txBox="1"/>
          <p:nvPr/>
        </p:nvSpPr>
        <p:spPr>
          <a:xfrm>
            <a:off x="4191000" y="5329255"/>
            <a:ext cx="4210833" cy="369332"/>
          </a:xfrm>
          <a:prstGeom prst="rect">
            <a:avLst/>
          </a:prstGeom>
          <a:noFill/>
        </p:spPr>
        <p:txBody>
          <a:bodyPr wrap="none" rtlCol="0">
            <a:spAutoFit/>
          </a:bodyPr>
          <a:lstStyle/>
          <a:p>
            <a:r>
              <a:rPr lang="en-US" dirty="0"/>
              <a:t>File-name: Dockerfile and requirements.txt</a:t>
            </a:r>
            <a:endParaRPr lang="en-IN" dirty="0"/>
          </a:p>
        </p:txBody>
      </p:sp>
    </p:spTree>
    <p:extLst>
      <p:ext uri="{BB962C8B-B14F-4D97-AF65-F5344CB8AC3E}">
        <p14:creationId xmlns:p14="http://schemas.microsoft.com/office/powerpoint/2010/main" val="557032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DA09D-5CA1-49D3-855F-A5B9A6734751}"/>
              </a:ext>
            </a:extLst>
          </p:cNvPr>
          <p:cNvSpPr txBox="1"/>
          <p:nvPr/>
        </p:nvSpPr>
        <p:spPr>
          <a:xfrm>
            <a:off x="457200" y="304800"/>
            <a:ext cx="7848600" cy="1231106"/>
          </a:xfrm>
          <a:prstGeom prst="rect">
            <a:avLst/>
          </a:prstGeom>
          <a:noFill/>
        </p:spPr>
        <p:txBody>
          <a:bodyPr wrap="square" rtlCol="0">
            <a:spAutoFit/>
          </a:bodyPr>
          <a:lstStyle/>
          <a:p>
            <a:pPr algn="ctr"/>
            <a:r>
              <a:rPr lang="en-US" sz="2800" dirty="0">
                <a:solidFill>
                  <a:schemeClr val="accent1">
                    <a:lumMod val="75000"/>
                  </a:schemeClr>
                </a:solidFill>
              </a:rPr>
              <a:t>Deployed Application Web UI Hosted in Google Cloud Platform </a:t>
            </a:r>
          </a:p>
          <a:p>
            <a:pPr algn="ctr"/>
            <a:r>
              <a:rPr lang="en-IN" b="1" dirty="0">
                <a:solidFill>
                  <a:schemeClr val="tx2"/>
                </a:solidFill>
              </a:rPr>
              <a:t>Link</a:t>
            </a:r>
            <a:r>
              <a:rPr lang="en-IN" dirty="0">
                <a:solidFill>
                  <a:schemeClr val="tx2"/>
                </a:solidFill>
              </a:rPr>
              <a:t> :  https://loan-status-prediction-326315.el.r.appspot.com/</a:t>
            </a:r>
          </a:p>
        </p:txBody>
      </p:sp>
      <p:pic>
        <p:nvPicPr>
          <p:cNvPr id="3" name="Picture 2">
            <a:extLst>
              <a:ext uri="{FF2B5EF4-FFF2-40B4-BE49-F238E27FC236}">
                <a16:creationId xmlns:a16="http://schemas.microsoft.com/office/drawing/2014/main" id="{E51D87E1-BB44-40DB-BE96-4F0E3704A506}"/>
              </a:ext>
            </a:extLst>
          </p:cNvPr>
          <p:cNvPicPr>
            <a:picLocks noChangeAspect="1"/>
          </p:cNvPicPr>
          <p:nvPr/>
        </p:nvPicPr>
        <p:blipFill>
          <a:blip r:embed="rId2"/>
          <a:stretch>
            <a:fillRect/>
          </a:stretch>
        </p:blipFill>
        <p:spPr>
          <a:xfrm>
            <a:off x="876300" y="1785097"/>
            <a:ext cx="7010400" cy="4291800"/>
          </a:xfrm>
          <a:prstGeom prst="rect">
            <a:avLst/>
          </a:prstGeom>
        </p:spPr>
      </p:pic>
      <p:sp>
        <p:nvSpPr>
          <p:cNvPr id="4" name="TextBox 3">
            <a:extLst>
              <a:ext uri="{FF2B5EF4-FFF2-40B4-BE49-F238E27FC236}">
                <a16:creationId xmlns:a16="http://schemas.microsoft.com/office/drawing/2014/main" id="{E8873295-A2E9-4A9B-9374-04828128A7C8}"/>
              </a:ext>
            </a:extLst>
          </p:cNvPr>
          <p:cNvSpPr txBox="1"/>
          <p:nvPr/>
        </p:nvSpPr>
        <p:spPr>
          <a:xfrm>
            <a:off x="3429000" y="6172200"/>
            <a:ext cx="2928312" cy="369332"/>
          </a:xfrm>
          <a:prstGeom prst="rect">
            <a:avLst/>
          </a:prstGeom>
          <a:noFill/>
        </p:spPr>
        <p:txBody>
          <a:bodyPr wrap="square" rtlCol="0">
            <a:spAutoFit/>
          </a:bodyPr>
          <a:lstStyle/>
          <a:p>
            <a:r>
              <a:rPr lang="en-US" dirty="0"/>
              <a:t>Application Homepage</a:t>
            </a:r>
            <a:endParaRPr lang="en-IN" dirty="0"/>
          </a:p>
        </p:txBody>
      </p:sp>
    </p:spTree>
    <p:extLst>
      <p:ext uri="{BB962C8B-B14F-4D97-AF65-F5344CB8AC3E}">
        <p14:creationId xmlns:p14="http://schemas.microsoft.com/office/powerpoint/2010/main" val="1207576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B4DF8B-530A-47B0-A3E1-5CF06BC29D77}"/>
              </a:ext>
            </a:extLst>
          </p:cNvPr>
          <p:cNvSpPr txBox="1"/>
          <p:nvPr/>
        </p:nvSpPr>
        <p:spPr>
          <a:xfrm>
            <a:off x="838200" y="609601"/>
            <a:ext cx="7391400" cy="830997"/>
          </a:xfrm>
          <a:prstGeom prst="rect">
            <a:avLst/>
          </a:prstGeom>
          <a:noFill/>
        </p:spPr>
        <p:txBody>
          <a:bodyPr wrap="square">
            <a:spAutoFit/>
          </a:bodyPr>
          <a:lstStyle/>
          <a:p>
            <a:pPr algn="ctr"/>
            <a:r>
              <a:rPr lang="en-US" sz="2400" dirty="0">
                <a:solidFill>
                  <a:schemeClr val="accent1">
                    <a:lumMod val="75000"/>
                  </a:schemeClr>
                </a:solidFill>
              </a:rPr>
              <a:t>Deployed Application Web UI Hosted in Google Cloud Platform </a:t>
            </a:r>
            <a:endParaRPr lang="en-IN" sz="2400" dirty="0">
              <a:solidFill>
                <a:schemeClr val="accent1">
                  <a:lumMod val="75000"/>
                </a:schemeClr>
              </a:solidFill>
            </a:endParaRPr>
          </a:p>
        </p:txBody>
      </p:sp>
      <p:pic>
        <p:nvPicPr>
          <p:cNvPr id="3" name="Picture 2">
            <a:extLst>
              <a:ext uri="{FF2B5EF4-FFF2-40B4-BE49-F238E27FC236}">
                <a16:creationId xmlns:a16="http://schemas.microsoft.com/office/drawing/2014/main" id="{BA51E48F-72AF-423C-874F-9CFBAA27E28A}"/>
              </a:ext>
            </a:extLst>
          </p:cNvPr>
          <p:cNvPicPr>
            <a:picLocks noChangeAspect="1"/>
          </p:cNvPicPr>
          <p:nvPr/>
        </p:nvPicPr>
        <p:blipFill>
          <a:blip r:embed="rId2"/>
          <a:stretch>
            <a:fillRect/>
          </a:stretch>
        </p:blipFill>
        <p:spPr>
          <a:xfrm>
            <a:off x="1219200" y="1410118"/>
            <a:ext cx="6705600" cy="4163642"/>
          </a:xfrm>
          <a:prstGeom prst="rect">
            <a:avLst/>
          </a:prstGeom>
        </p:spPr>
      </p:pic>
      <p:sp>
        <p:nvSpPr>
          <p:cNvPr id="4" name="TextBox 3">
            <a:extLst>
              <a:ext uri="{FF2B5EF4-FFF2-40B4-BE49-F238E27FC236}">
                <a16:creationId xmlns:a16="http://schemas.microsoft.com/office/drawing/2014/main" id="{BAF5EFD1-36ED-4FBD-90A6-9671261A6A87}"/>
              </a:ext>
            </a:extLst>
          </p:cNvPr>
          <p:cNvSpPr txBox="1"/>
          <p:nvPr/>
        </p:nvSpPr>
        <p:spPr>
          <a:xfrm>
            <a:off x="3200400" y="5879066"/>
            <a:ext cx="2182136" cy="369332"/>
          </a:xfrm>
          <a:prstGeom prst="rect">
            <a:avLst/>
          </a:prstGeom>
          <a:noFill/>
        </p:spPr>
        <p:txBody>
          <a:bodyPr wrap="none" rtlCol="0">
            <a:spAutoFit/>
          </a:bodyPr>
          <a:lstStyle/>
          <a:p>
            <a:r>
              <a:rPr lang="en-US" dirty="0"/>
              <a:t>Application EDA Page</a:t>
            </a:r>
            <a:endParaRPr lang="en-IN" dirty="0"/>
          </a:p>
        </p:txBody>
      </p:sp>
    </p:spTree>
    <p:extLst>
      <p:ext uri="{BB962C8B-B14F-4D97-AF65-F5344CB8AC3E}">
        <p14:creationId xmlns:p14="http://schemas.microsoft.com/office/powerpoint/2010/main" val="400759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12CB2-A1B6-43D5-BF7F-3E1E58284083}"/>
              </a:ext>
            </a:extLst>
          </p:cNvPr>
          <p:cNvSpPr txBox="1"/>
          <p:nvPr/>
        </p:nvSpPr>
        <p:spPr>
          <a:xfrm>
            <a:off x="990600" y="533401"/>
            <a:ext cx="7162800" cy="830997"/>
          </a:xfrm>
          <a:prstGeom prst="rect">
            <a:avLst/>
          </a:prstGeom>
          <a:noFill/>
        </p:spPr>
        <p:txBody>
          <a:bodyPr wrap="square">
            <a:spAutoFit/>
          </a:bodyPr>
          <a:lstStyle/>
          <a:p>
            <a:pPr algn="ctr"/>
            <a:r>
              <a:rPr lang="en-US" sz="2400" dirty="0">
                <a:solidFill>
                  <a:schemeClr val="accent1">
                    <a:lumMod val="75000"/>
                  </a:schemeClr>
                </a:solidFill>
              </a:rPr>
              <a:t>Deployed Application Web UI Hosted in Google Cloud Platform </a:t>
            </a:r>
            <a:endParaRPr lang="en-IN" sz="2400" dirty="0">
              <a:solidFill>
                <a:schemeClr val="accent1">
                  <a:lumMod val="75000"/>
                </a:schemeClr>
              </a:solidFill>
            </a:endParaRPr>
          </a:p>
        </p:txBody>
      </p:sp>
      <p:pic>
        <p:nvPicPr>
          <p:cNvPr id="3" name="Picture 2">
            <a:extLst>
              <a:ext uri="{FF2B5EF4-FFF2-40B4-BE49-F238E27FC236}">
                <a16:creationId xmlns:a16="http://schemas.microsoft.com/office/drawing/2014/main" id="{ADAE6721-DB88-4F7A-BC81-3E4A5FDC1A7A}"/>
              </a:ext>
            </a:extLst>
          </p:cNvPr>
          <p:cNvPicPr>
            <a:picLocks noChangeAspect="1"/>
          </p:cNvPicPr>
          <p:nvPr/>
        </p:nvPicPr>
        <p:blipFill>
          <a:blip r:embed="rId2"/>
          <a:stretch>
            <a:fillRect/>
          </a:stretch>
        </p:blipFill>
        <p:spPr>
          <a:xfrm>
            <a:off x="990600" y="1524000"/>
            <a:ext cx="7010400" cy="4426364"/>
          </a:xfrm>
          <a:prstGeom prst="rect">
            <a:avLst/>
          </a:prstGeom>
        </p:spPr>
      </p:pic>
      <p:sp>
        <p:nvSpPr>
          <p:cNvPr id="4" name="TextBox 3">
            <a:extLst>
              <a:ext uri="{FF2B5EF4-FFF2-40B4-BE49-F238E27FC236}">
                <a16:creationId xmlns:a16="http://schemas.microsoft.com/office/drawing/2014/main" id="{F3D3397B-743A-4E5E-9A58-FE9D0823B6F2}"/>
              </a:ext>
            </a:extLst>
          </p:cNvPr>
          <p:cNvSpPr txBox="1"/>
          <p:nvPr/>
        </p:nvSpPr>
        <p:spPr>
          <a:xfrm>
            <a:off x="3581400" y="6324599"/>
            <a:ext cx="2092561" cy="369332"/>
          </a:xfrm>
          <a:prstGeom prst="rect">
            <a:avLst/>
          </a:prstGeom>
          <a:noFill/>
        </p:spPr>
        <p:txBody>
          <a:bodyPr wrap="none" rtlCol="0">
            <a:spAutoFit/>
          </a:bodyPr>
          <a:lstStyle/>
          <a:p>
            <a:r>
              <a:rPr lang="en-US" dirty="0"/>
              <a:t>Application ML Page</a:t>
            </a:r>
            <a:endParaRPr lang="en-IN" dirty="0"/>
          </a:p>
        </p:txBody>
      </p:sp>
    </p:spTree>
    <p:extLst>
      <p:ext uri="{BB962C8B-B14F-4D97-AF65-F5344CB8AC3E}">
        <p14:creationId xmlns:p14="http://schemas.microsoft.com/office/powerpoint/2010/main" val="488991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5694957" cy="523220"/>
          </a:xfrm>
          <a:prstGeom prst="rect">
            <a:avLst/>
          </a:prstGeom>
        </p:spPr>
        <p:txBody>
          <a:bodyPr wrap="none">
            <a:spAutoFit/>
          </a:bodyPr>
          <a:lstStyle/>
          <a:p>
            <a:r>
              <a:rPr lang="en-US" sz="2800" dirty="0">
                <a:solidFill>
                  <a:schemeClr val="accent1"/>
                </a:solidFill>
                <a:ea typeface="굴림" panose="020B0600000101010101" pitchFamily="34" charset="-127"/>
              </a:rPr>
              <a:t>Algorithms, Solution and Conclusions:</a:t>
            </a:r>
            <a:endParaRPr lang="en-US" sz="2800" b="1" dirty="0">
              <a:solidFill>
                <a:schemeClr val="accent1"/>
              </a:solidFill>
            </a:endParaRPr>
          </a:p>
        </p:txBody>
      </p:sp>
      <p:sp>
        <p:nvSpPr>
          <p:cNvPr id="4" name="TextBox 3">
            <a:extLst>
              <a:ext uri="{FF2B5EF4-FFF2-40B4-BE49-F238E27FC236}">
                <a16:creationId xmlns:a16="http://schemas.microsoft.com/office/drawing/2014/main" id="{C6A16ED3-D6DE-488C-BC09-7876515065E6}"/>
              </a:ext>
            </a:extLst>
          </p:cNvPr>
          <p:cNvSpPr txBox="1"/>
          <p:nvPr/>
        </p:nvSpPr>
        <p:spPr>
          <a:xfrm>
            <a:off x="762001" y="1295400"/>
            <a:ext cx="3352799" cy="5078313"/>
          </a:xfrm>
          <a:prstGeom prst="rect">
            <a:avLst/>
          </a:prstGeom>
          <a:noFill/>
        </p:spPr>
        <p:txBody>
          <a:bodyPr wrap="square">
            <a:spAutoFit/>
          </a:bodyPr>
          <a:lstStyle/>
          <a:p>
            <a:pPr marL="285750" indent="-285750" algn="just">
              <a:buFont typeface="Arial" panose="020B0604020202020204" pitchFamily="34" charset="0"/>
              <a:buChar char="•"/>
            </a:pPr>
            <a:r>
              <a:rPr lang="en-IN" dirty="0"/>
              <a:t>Artificial data injection due to SMOTE oversampling. (Biased data).</a:t>
            </a:r>
          </a:p>
          <a:p>
            <a:pPr algn="just"/>
            <a:endParaRPr lang="en-IN" dirty="0"/>
          </a:p>
          <a:p>
            <a:pPr marL="285750" indent="-285750" algn="just">
              <a:buFont typeface="Arial" panose="020B0604020202020204" pitchFamily="34" charset="0"/>
              <a:buChar char="•"/>
            </a:pPr>
            <a:r>
              <a:rPr lang="en-IN" dirty="0"/>
              <a:t>Might perform poor in production due to unseen data.</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Extensive pre-processing is done before modelling. So, in real time, test-data needs to pass through data pre-processing filter before invoking prediction algorithm.</a:t>
            </a:r>
          </a:p>
          <a:p>
            <a:pPr algn="just"/>
            <a:endParaRPr lang="en-IN" dirty="0"/>
          </a:p>
          <a:p>
            <a:pPr marL="285750" indent="-285750" algn="just">
              <a:buFont typeface="Arial" panose="020B0604020202020204" pitchFamily="34" charset="0"/>
              <a:buChar char="•"/>
            </a:pPr>
            <a:r>
              <a:rPr lang="en-IN" dirty="0"/>
              <a:t>Scope of prediction is limited to specific features used for modelling.</a:t>
            </a:r>
          </a:p>
        </p:txBody>
      </p:sp>
      <p:sp>
        <p:nvSpPr>
          <p:cNvPr id="5" name="TextBox 4">
            <a:extLst>
              <a:ext uri="{FF2B5EF4-FFF2-40B4-BE49-F238E27FC236}">
                <a16:creationId xmlns:a16="http://schemas.microsoft.com/office/drawing/2014/main" id="{C219246D-8C6D-4405-BF29-BC9BEA9A6671}"/>
              </a:ext>
            </a:extLst>
          </p:cNvPr>
          <p:cNvSpPr txBox="1"/>
          <p:nvPr/>
        </p:nvSpPr>
        <p:spPr>
          <a:xfrm>
            <a:off x="762001" y="715833"/>
            <a:ext cx="7391398" cy="461665"/>
          </a:xfrm>
          <a:prstGeom prst="rect">
            <a:avLst/>
          </a:prstGeom>
          <a:noFill/>
        </p:spPr>
        <p:txBody>
          <a:bodyPr wrap="square" rtlCol="0">
            <a:spAutoFit/>
          </a:bodyPr>
          <a:lstStyle/>
          <a:p>
            <a:pPr marL="285750" indent="-285750">
              <a:buFont typeface="Wingdings" panose="05000000000000000000" pitchFamily="2" charset="2"/>
              <a:buChar char="Ø"/>
            </a:pPr>
            <a:r>
              <a:rPr lang="en-IN" dirty="0"/>
              <a:t> </a:t>
            </a:r>
            <a:r>
              <a:rPr lang="en-IN" sz="2400" u="sng" dirty="0">
                <a:solidFill>
                  <a:schemeClr val="tx2"/>
                </a:solidFill>
              </a:rPr>
              <a:t>Limitations, Future Scope and Conclusion:</a:t>
            </a:r>
          </a:p>
        </p:txBody>
      </p:sp>
      <p:pic>
        <p:nvPicPr>
          <p:cNvPr id="8" name="Picture 7">
            <a:extLst>
              <a:ext uri="{FF2B5EF4-FFF2-40B4-BE49-F238E27FC236}">
                <a16:creationId xmlns:a16="http://schemas.microsoft.com/office/drawing/2014/main" id="{9510C4B1-4379-4A69-9E92-0F56E610BFD3}"/>
              </a:ext>
            </a:extLst>
          </p:cNvPr>
          <p:cNvPicPr>
            <a:picLocks noChangeAspect="1"/>
          </p:cNvPicPr>
          <p:nvPr/>
        </p:nvPicPr>
        <p:blipFill>
          <a:blip r:embed="rId2"/>
          <a:stretch>
            <a:fillRect/>
          </a:stretch>
        </p:blipFill>
        <p:spPr>
          <a:xfrm>
            <a:off x="4724400" y="1828800"/>
            <a:ext cx="4267200" cy="3733800"/>
          </a:xfrm>
          <a:prstGeom prst="rect">
            <a:avLst/>
          </a:prstGeom>
        </p:spPr>
      </p:pic>
    </p:spTree>
    <p:extLst>
      <p:ext uri="{BB962C8B-B14F-4D97-AF65-F5344CB8AC3E}">
        <p14:creationId xmlns:p14="http://schemas.microsoft.com/office/powerpoint/2010/main" val="3324485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45026" y="588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 Diagonal Corner Rectangle 4"/>
          <p:cNvSpPr/>
          <p:nvPr/>
        </p:nvSpPr>
        <p:spPr>
          <a:xfrm>
            <a:off x="45026" y="2313700"/>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Content Placeholder 2"/>
          <p:cNvSpPr txBox="1">
            <a:spLocks/>
          </p:cNvSpPr>
          <p:nvPr/>
        </p:nvSpPr>
        <p:spPr>
          <a:xfrm>
            <a:off x="1676400" y="1958438"/>
            <a:ext cx="5486400" cy="2003962"/>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endParaRPr lang="en-IN" sz="4000" dirty="0">
              <a:solidFill>
                <a:srgbClr val="0055A0"/>
              </a:solidFill>
            </a:endParaRPr>
          </a:p>
          <a:p>
            <a:pPr lvl="1"/>
            <a:r>
              <a:rPr lang="en-IN" sz="4000" dirty="0">
                <a:solidFill>
                  <a:srgbClr val="0055A0"/>
                </a:solidFill>
              </a:rPr>
              <a:t>Thanks!</a:t>
            </a:r>
          </a:p>
          <a:p>
            <a:pPr lvl="1"/>
            <a:r>
              <a:rPr lang="en-IN" sz="4000" dirty="0">
                <a:solidFill>
                  <a:srgbClr val="0055A0"/>
                </a:solidFill>
              </a:rPr>
              <a:t>Q/A and feedback</a:t>
            </a:r>
          </a:p>
        </p:txBody>
      </p:sp>
    </p:spTree>
    <p:extLst>
      <p:ext uri="{BB962C8B-B14F-4D97-AF65-F5344CB8AC3E}">
        <p14:creationId xmlns:p14="http://schemas.microsoft.com/office/powerpoint/2010/main" val="3724216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45026" y="588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 Diagonal Corner Rectangle 4"/>
          <p:cNvSpPr/>
          <p:nvPr/>
        </p:nvSpPr>
        <p:spPr>
          <a:xfrm>
            <a:off x="45026" y="2313700"/>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Content Placeholder 6"/>
          <p:cNvSpPr txBox="1">
            <a:spLocks/>
          </p:cNvSpPr>
          <p:nvPr/>
        </p:nvSpPr>
        <p:spPr>
          <a:xfrm>
            <a:off x="467544" y="836712"/>
            <a:ext cx="8524056" cy="5868888"/>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just"/>
            <a:r>
              <a:rPr lang="en-IN" sz="2100" dirty="0">
                <a:solidFill>
                  <a:schemeClr val="tx1"/>
                </a:solidFill>
                <a:latin typeface="+mj-lt"/>
                <a:cs typeface="Arial" panose="020B0604020202020204" pitchFamily="34" charset="0"/>
              </a:rPr>
              <a:t>There were other models built on the basis of this same problem. We observed certain problems with those models. Those models and their problems are as follows:</a:t>
            </a:r>
          </a:p>
          <a:p>
            <a:pPr algn="just"/>
            <a:endParaRPr lang="en-IN" sz="1800" dirty="0">
              <a:solidFill>
                <a:srgbClr val="0070C0"/>
              </a:solidFill>
              <a:latin typeface="+mj-lt"/>
              <a:cs typeface="Arial" panose="020B0604020202020204" pitchFamily="34" charset="0"/>
            </a:endParaRPr>
          </a:p>
          <a:p>
            <a:pPr algn="just"/>
            <a:r>
              <a:rPr lang="en-IN" sz="2900" b="1" dirty="0">
                <a:solidFill>
                  <a:schemeClr val="tx2"/>
                </a:solidFill>
                <a:latin typeface="+mj-lt"/>
                <a:cs typeface="Arial" panose="020B0604020202020204" pitchFamily="34" charset="0"/>
              </a:rPr>
              <a:t>Approach 1:</a:t>
            </a:r>
          </a:p>
          <a:p>
            <a:pPr algn="just"/>
            <a:r>
              <a:rPr lang="en-IN" sz="2200" b="1" dirty="0">
                <a:solidFill>
                  <a:schemeClr val="tx1"/>
                </a:solidFill>
                <a:cs typeface="Arial" panose="020B0604020202020204" pitchFamily="34" charset="0"/>
              </a:rPr>
              <a:t>(https://www.kaggle.com/danishkhan05/loan-status-prediction)</a:t>
            </a:r>
          </a:p>
          <a:p>
            <a:pPr algn="just"/>
            <a:endParaRPr lang="en-IN" sz="2200" b="1" dirty="0">
              <a:solidFill>
                <a:srgbClr val="0070C0"/>
              </a:solidFill>
              <a:latin typeface="+mj-lt"/>
              <a:cs typeface="Arial" panose="020B0604020202020204" pitchFamily="34" charset="0"/>
            </a:endParaRPr>
          </a:p>
          <a:p>
            <a:pPr algn="just"/>
            <a:endParaRPr lang="en-IN" sz="1800" dirty="0">
              <a:solidFill>
                <a:srgbClr val="0070C0"/>
              </a:solidFill>
              <a:latin typeface="+mj-lt"/>
              <a:cs typeface="Arial" panose="020B0604020202020204" pitchFamily="34" charset="0"/>
            </a:endParaRPr>
          </a:p>
          <a:p>
            <a:pPr algn="just"/>
            <a:r>
              <a:rPr lang="en-US" sz="2300" dirty="0">
                <a:solidFill>
                  <a:schemeClr val="tx1"/>
                </a:solidFill>
                <a:latin typeface="+mj-lt"/>
                <a:cs typeface="Arial" panose="020B0604020202020204" pitchFamily="34" charset="0"/>
              </a:rPr>
              <a:t>Variable	Description</a:t>
            </a:r>
          </a:p>
          <a:p>
            <a:pPr algn="just"/>
            <a:r>
              <a:rPr lang="en-US" sz="2300" dirty="0">
                <a:solidFill>
                  <a:schemeClr val="tx1"/>
                </a:solidFill>
                <a:latin typeface="+mj-lt"/>
                <a:cs typeface="Arial" panose="020B0604020202020204" pitchFamily="34" charset="0"/>
              </a:rPr>
              <a:t>Loan ID	-- Unique Loan ID</a:t>
            </a:r>
          </a:p>
          <a:p>
            <a:pPr algn="just"/>
            <a:r>
              <a:rPr lang="en-US" sz="2300" dirty="0">
                <a:solidFill>
                  <a:schemeClr val="tx1"/>
                </a:solidFill>
                <a:latin typeface="+mj-lt"/>
                <a:cs typeface="Arial" panose="020B0604020202020204" pitchFamily="34" charset="0"/>
              </a:rPr>
              <a:t>Gender	-- Male/ Female</a:t>
            </a:r>
          </a:p>
          <a:p>
            <a:pPr algn="just"/>
            <a:r>
              <a:rPr lang="en-US" sz="2300" dirty="0">
                <a:solidFill>
                  <a:schemeClr val="tx1"/>
                </a:solidFill>
                <a:latin typeface="+mj-lt"/>
                <a:cs typeface="Arial" panose="020B0604020202020204" pitchFamily="34" charset="0"/>
              </a:rPr>
              <a:t>Married Applicant married -- (Y/N)</a:t>
            </a:r>
          </a:p>
          <a:p>
            <a:pPr algn="just"/>
            <a:r>
              <a:rPr lang="en-US" sz="2300" dirty="0">
                <a:solidFill>
                  <a:schemeClr val="tx1"/>
                </a:solidFill>
                <a:latin typeface="+mj-lt"/>
                <a:cs typeface="Arial" panose="020B0604020202020204" pitchFamily="34" charset="0"/>
              </a:rPr>
              <a:t>Dependents  -- Number of dependents</a:t>
            </a:r>
          </a:p>
          <a:p>
            <a:pPr algn="just"/>
            <a:r>
              <a:rPr lang="en-US" sz="2300" dirty="0">
                <a:solidFill>
                  <a:schemeClr val="tx1"/>
                </a:solidFill>
                <a:latin typeface="+mj-lt"/>
                <a:cs typeface="Arial" panose="020B0604020202020204" pitchFamily="34" charset="0"/>
              </a:rPr>
              <a:t>Education Applicant Education -- (Graduate/ Under Graduate)</a:t>
            </a:r>
          </a:p>
          <a:p>
            <a:pPr algn="just"/>
            <a:r>
              <a:rPr lang="en-US" sz="2300" dirty="0">
                <a:solidFill>
                  <a:schemeClr val="tx1"/>
                </a:solidFill>
                <a:latin typeface="+mj-lt"/>
                <a:cs typeface="Arial" panose="020B0604020202020204" pitchFamily="34" charset="0"/>
              </a:rPr>
              <a:t>Self Employed  -- (Y/N)</a:t>
            </a:r>
          </a:p>
          <a:p>
            <a:pPr algn="just"/>
            <a:r>
              <a:rPr lang="en-US" sz="2300" dirty="0">
                <a:solidFill>
                  <a:schemeClr val="tx1"/>
                </a:solidFill>
                <a:latin typeface="+mj-lt"/>
                <a:cs typeface="Arial" panose="020B0604020202020204" pitchFamily="34" charset="0"/>
              </a:rPr>
              <a:t>Applicant Income -- Applicant income</a:t>
            </a:r>
          </a:p>
          <a:p>
            <a:pPr algn="just"/>
            <a:r>
              <a:rPr lang="en-US" sz="2300" dirty="0">
                <a:solidFill>
                  <a:schemeClr val="tx1"/>
                </a:solidFill>
                <a:latin typeface="+mj-lt"/>
                <a:cs typeface="Arial" panose="020B0604020202020204" pitchFamily="34" charset="0"/>
              </a:rPr>
              <a:t>Co-applicant Income – Co-applicant income</a:t>
            </a:r>
          </a:p>
          <a:p>
            <a:pPr algn="just"/>
            <a:r>
              <a:rPr lang="en-US" sz="2300" dirty="0">
                <a:solidFill>
                  <a:schemeClr val="tx1"/>
                </a:solidFill>
                <a:latin typeface="+mj-lt"/>
                <a:cs typeface="Arial" panose="020B0604020202020204" pitchFamily="34" charset="0"/>
              </a:rPr>
              <a:t>Loan Amount -- Loan amount in thousands</a:t>
            </a:r>
          </a:p>
          <a:p>
            <a:pPr algn="just"/>
            <a:r>
              <a:rPr lang="en-US" sz="2300" dirty="0">
                <a:solidFill>
                  <a:schemeClr val="tx1"/>
                </a:solidFill>
                <a:latin typeface="+mj-lt"/>
                <a:cs typeface="Arial" panose="020B0604020202020204" pitchFamily="34" charset="0"/>
              </a:rPr>
              <a:t>Loan Amount Term --	Term of loan in months</a:t>
            </a:r>
          </a:p>
          <a:p>
            <a:pPr algn="just"/>
            <a:r>
              <a:rPr lang="en-US" sz="2300" dirty="0">
                <a:solidFill>
                  <a:schemeClr val="tx1"/>
                </a:solidFill>
                <a:latin typeface="+mj-lt"/>
                <a:cs typeface="Arial" panose="020B0604020202020204" pitchFamily="34" charset="0"/>
              </a:rPr>
              <a:t>Credit History -- credit history meets guidelines</a:t>
            </a:r>
          </a:p>
          <a:p>
            <a:pPr algn="just"/>
            <a:r>
              <a:rPr lang="en-US" sz="2300" dirty="0">
                <a:solidFill>
                  <a:schemeClr val="tx1"/>
                </a:solidFill>
                <a:latin typeface="+mj-lt"/>
                <a:cs typeface="Arial" panose="020B0604020202020204" pitchFamily="34" charset="0"/>
              </a:rPr>
              <a:t>Property_Area -- Urban/ Semi Urban/ Rural</a:t>
            </a:r>
          </a:p>
          <a:p>
            <a:pPr algn="just"/>
            <a:r>
              <a:rPr lang="en-US" sz="2300" dirty="0">
                <a:solidFill>
                  <a:schemeClr val="tx1"/>
                </a:solidFill>
                <a:latin typeface="+mj-lt"/>
                <a:cs typeface="Arial" panose="020B0604020202020204" pitchFamily="34" charset="0"/>
              </a:rPr>
              <a:t>Loan_Status  -- Loan approved (Y/N)</a:t>
            </a:r>
          </a:p>
          <a:p>
            <a:pPr algn="just"/>
            <a:endParaRPr lang="en-US" sz="1600" dirty="0">
              <a:solidFill>
                <a:srgbClr val="0070C0"/>
              </a:solidFill>
              <a:latin typeface="+mj-lt"/>
              <a:cs typeface="Arial" panose="020B0604020202020204" pitchFamily="34" charset="0"/>
            </a:endParaRPr>
          </a:p>
          <a:p>
            <a:pPr algn="just"/>
            <a:r>
              <a:rPr lang="en-US" sz="2900" b="1" dirty="0">
                <a:solidFill>
                  <a:schemeClr val="tx2"/>
                </a:solidFill>
                <a:latin typeface="+mj-lt"/>
                <a:cs typeface="Arial" panose="020B0604020202020204" pitchFamily="34" charset="0"/>
              </a:rPr>
              <a:t>Problems with this approach: </a:t>
            </a:r>
          </a:p>
          <a:p>
            <a:pPr marL="342900" indent="-342900" algn="just">
              <a:buFont typeface="Arial" panose="020B0604020202020204" pitchFamily="34" charset="0"/>
              <a:buChar char="•"/>
            </a:pPr>
            <a:r>
              <a:rPr lang="en-US" sz="2100" dirty="0">
                <a:solidFill>
                  <a:schemeClr val="tx1"/>
                </a:solidFill>
                <a:latin typeface="+mj-lt"/>
                <a:cs typeface="Arial" panose="020B0604020202020204" pitchFamily="34" charset="0"/>
              </a:rPr>
              <a:t>It had lack of features i.e. only  11 usable features were found. It also had only 615 records which is less data to be used for Machine learning.</a:t>
            </a:r>
          </a:p>
          <a:p>
            <a:pPr marL="342900" indent="-342900" algn="just">
              <a:buFont typeface="Arial" panose="020B0604020202020204" pitchFamily="34" charset="0"/>
              <a:buChar char="•"/>
            </a:pPr>
            <a:r>
              <a:rPr lang="en-US" sz="2100" dirty="0">
                <a:solidFill>
                  <a:schemeClr val="tx1"/>
                </a:solidFill>
                <a:latin typeface="+mj-lt"/>
                <a:cs typeface="Arial" panose="020B0604020202020204" pitchFamily="34" charset="0"/>
              </a:rPr>
              <a:t>Base models of Logistic Regression, Decision Tree and Random Forest were the only models built which is not the right way to do prediction.</a:t>
            </a:r>
          </a:p>
          <a:p>
            <a:pPr marL="342900" indent="-342900" algn="just">
              <a:buFont typeface="Arial" panose="020B0604020202020204" pitchFamily="34" charset="0"/>
              <a:buChar char="•"/>
            </a:pPr>
            <a:r>
              <a:rPr lang="en-US" sz="2100" dirty="0">
                <a:solidFill>
                  <a:schemeClr val="tx1"/>
                </a:solidFill>
                <a:latin typeface="+mj-lt"/>
                <a:cs typeface="Arial" panose="020B0604020202020204" pitchFamily="34" charset="0"/>
              </a:rPr>
              <a:t>After building the base models with no hyper parameter tuning, the maximum accuracy achieved was 86% </a:t>
            </a:r>
          </a:p>
          <a:p>
            <a:pPr algn="just"/>
            <a:endParaRPr lang="en-US" sz="1600" dirty="0">
              <a:solidFill>
                <a:srgbClr val="0070C0"/>
              </a:solidFill>
              <a:latin typeface="+mj-lt"/>
              <a:cs typeface="Arial" panose="020B0604020202020204" pitchFamily="34" charset="0"/>
            </a:endParaRPr>
          </a:p>
          <a:p>
            <a:pPr algn="just"/>
            <a:endParaRPr lang="en-IN" sz="1600" dirty="0">
              <a:solidFill>
                <a:srgbClr val="0070C0"/>
              </a:solidFill>
              <a:latin typeface="+mj-lt"/>
              <a:cs typeface="Arial" panose="020B0604020202020204" pitchFamily="34" charset="0"/>
            </a:endParaRPr>
          </a:p>
        </p:txBody>
      </p:sp>
      <p:sp>
        <p:nvSpPr>
          <p:cNvPr id="7" name="Title 1"/>
          <p:cNvSpPr txBox="1">
            <a:spLocks/>
          </p:cNvSpPr>
          <p:nvPr/>
        </p:nvSpPr>
        <p:spPr>
          <a:xfrm>
            <a:off x="533400" y="84280"/>
            <a:ext cx="7787208"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800" dirty="0">
                <a:solidFill>
                  <a:srgbClr val="0070C0"/>
                </a:solidFill>
                <a:latin typeface="Arial" panose="020B0604020202020204" pitchFamily="34" charset="0"/>
                <a:cs typeface="Arial" panose="020B0604020202020204" pitchFamily="34" charset="0"/>
              </a:rPr>
              <a:t>Previous models built on the same problem</a:t>
            </a:r>
          </a:p>
        </p:txBody>
      </p:sp>
    </p:spTree>
    <p:extLst>
      <p:ext uri="{BB962C8B-B14F-4D97-AF65-F5344CB8AC3E}">
        <p14:creationId xmlns:p14="http://schemas.microsoft.com/office/powerpoint/2010/main" val="1152539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609600"/>
            <a:ext cx="5313364" cy="4525963"/>
          </a:xfrm>
          <a:prstGeom prst="rect">
            <a:avLst/>
          </a:prstGeom>
        </p:spPr>
      </p:pic>
      <p:sp>
        <p:nvSpPr>
          <p:cNvPr id="6" name="TextBox 5"/>
          <p:cNvSpPr txBox="1"/>
          <p:nvPr/>
        </p:nvSpPr>
        <p:spPr>
          <a:xfrm>
            <a:off x="762000" y="5909846"/>
            <a:ext cx="7354770" cy="338554"/>
          </a:xfrm>
          <a:prstGeom prst="rect">
            <a:avLst/>
          </a:prstGeom>
          <a:noFill/>
        </p:spPr>
        <p:txBody>
          <a:bodyPr wrap="none" rtlCol="0">
            <a:spAutoFit/>
          </a:bodyPr>
          <a:lstStyle/>
          <a:p>
            <a:r>
              <a:rPr lang="en-IN" sz="1600" dirty="0"/>
              <a:t>The model has performed average in the test set and it’s accuracy score is around 73%</a:t>
            </a:r>
          </a:p>
        </p:txBody>
      </p:sp>
    </p:spTree>
    <p:extLst>
      <p:ext uri="{BB962C8B-B14F-4D97-AF65-F5344CB8AC3E}">
        <p14:creationId xmlns:p14="http://schemas.microsoft.com/office/powerpoint/2010/main" val="265909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45026" y="588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 Diagonal Corner Rectangle 4"/>
          <p:cNvSpPr/>
          <p:nvPr/>
        </p:nvSpPr>
        <p:spPr>
          <a:xfrm>
            <a:off x="45026" y="2313700"/>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0" name="Content Placeholder 2"/>
          <p:cNvSpPr txBox="1">
            <a:spLocks/>
          </p:cNvSpPr>
          <p:nvPr/>
        </p:nvSpPr>
        <p:spPr>
          <a:xfrm>
            <a:off x="429658" y="980501"/>
            <a:ext cx="8485742" cy="564889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IN" sz="2400" dirty="0">
              <a:solidFill>
                <a:srgbClr val="0055A0"/>
              </a:solidFill>
            </a:endParaRPr>
          </a:p>
        </p:txBody>
      </p:sp>
      <p:sp>
        <p:nvSpPr>
          <p:cNvPr id="6" name="TextBox 5"/>
          <p:cNvSpPr txBox="1"/>
          <p:nvPr/>
        </p:nvSpPr>
        <p:spPr>
          <a:xfrm>
            <a:off x="361098" y="248897"/>
            <a:ext cx="8537369" cy="338554"/>
          </a:xfrm>
          <a:prstGeom prst="rect">
            <a:avLst/>
          </a:prstGeom>
          <a:noFill/>
          <a:ln>
            <a:solidFill>
              <a:schemeClr val="accent1"/>
            </a:solidFill>
          </a:ln>
        </p:spPr>
        <p:txBody>
          <a:bodyPr wrap="square" rtlCol="0">
            <a:spAutoFit/>
          </a:bodyPr>
          <a:lstStyle/>
          <a:p>
            <a:r>
              <a:rPr lang="en-IN" sz="1600" b="1" dirty="0">
                <a:solidFill>
                  <a:schemeClr val="tx2"/>
                </a:solidFill>
                <a:latin typeface="+mj-lt"/>
                <a:cs typeface="Arial" panose="020B0604020202020204" pitchFamily="34" charset="0"/>
              </a:rPr>
              <a:t>Approach 2:</a:t>
            </a:r>
          </a:p>
        </p:txBody>
      </p:sp>
      <p:sp>
        <p:nvSpPr>
          <p:cNvPr id="8" name="TextBox 7"/>
          <p:cNvSpPr txBox="1"/>
          <p:nvPr/>
        </p:nvSpPr>
        <p:spPr>
          <a:xfrm>
            <a:off x="429658" y="777301"/>
            <a:ext cx="8638142" cy="307777"/>
          </a:xfrm>
          <a:prstGeom prst="rect">
            <a:avLst/>
          </a:prstGeom>
          <a:noFill/>
        </p:spPr>
        <p:txBody>
          <a:bodyPr wrap="square" rtlCol="0">
            <a:spAutoFit/>
          </a:bodyPr>
          <a:lstStyle/>
          <a:p>
            <a:r>
              <a:rPr lang="en-IN" sz="1400" b="1" dirty="0">
                <a:cs typeface="Arial" panose="020B0604020202020204" pitchFamily="34" charset="0"/>
              </a:rPr>
              <a:t>(https://www.kaggle.com/ajaymanwani/loan-approval-prediction)</a:t>
            </a:r>
          </a:p>
        </p:txBody>
      </p:sp>
      <p:sp>
        <p:nvSpPr>
          <p:cNvPr id="9" name="Rectangle 8"/>
          <p:cNvSpPr/>
          <p:nvPr/>
        </p:nvSpPr>
        <p:spPr>
          <a:xfrm>
            <a:off x="429658" y="1163781"/>
            <a:ext cx="3837542" cy="3539430"/>
          </a:xfrm>
          <a:prstGeom prst="rect">
            <a:avLst/>
          </a:prstGeom>
        </p:spPr>
        <p:txBody>
          <a:bodyPr wrap="square">
            <a:spAutoFit/>
          </a:bodyPr>
          <a:lstStyle/>
          <a:p>
            <a:r>
              <a:rPr lang="en-US" sz="1400" dirty="0">
                <a:cs typeface="Arial" panose="020B0604020202020204" pitchFamily="34" charset="0"/>
              </a:rPr>
              <a:t>Variable	Description</a:t>
            </a:r>
          </a:p>
          <a:p>
            <a:r>
              <a:rPr lang="en-US" sz="1400" dirty="0">
                <a:cs typeface="Arial" panose="020B0604020202020204" pitchFamily="34" charset="0"/>
              </a:rPr>
              <a:t>Loan_ID	-- Unique Loan ID</a:t>
            </a:r>
          </a:p>
          <a:p>
            <a:r>
              <a:rPr lang="en-US" sz="1400" dirty="0">
                <a:cs typeface="Arial" panose="020B0604020202020204" pitchFamily="34" charset="0"/>
              </a:rPr>
              <a:t>Gender	-- Male/ Female</a:t>
            </a:r>
          </a:p>
          <a:p>
            <a:r>
              <a:rPr lang="en-US" sz="1400" dirty="0">
                <a:cs typeface="Arial" panose="020B0604020202020204" pitchFamily="34" charset="0"/>
              </a:rPr>
              <a:t>Married	Applicant married -- (Y/N)</a:t>
            </a:r>
          </a:p>
          <a:p>
            <a:r>
              <a:rPr lang="en-US" sz="1400" dirty="0">
                <a:cs typeface="Arial" panose="020B0604020202020204" pitchFamily="34" charset="0"/>
              </a:rPr>
              <a:t>Dependents	-- Number of dependents</a:t>
            </a:r>
          </a:p>
          <a:p>
            <a:r>
              <a:rPr lang="en-US" sz="1400" dirty="0">
                <a:cs typeface="Arial" panose="020B0604020202020204" pitchFamily="34" charset="0"/>
              </a:rPr>
              <a:t>Education	Applicant Education -- (Graduate/ Under Graduate)</a:t>
            </a:r>
          </a:p>
          <a:p>
            <a:r>
              <a:rPr lang="en-US" sz="1400" dirty="0">
                <a:cs typeface="Arial" panose="020B0604020202020204" pitchFamily="34" charset="0"/>
              </a:rPr>
              <a:t>Self_Employed	Self employed -- (Y/N)</a:t>
            </a:r>
          </a:p>
          <a:p>
            <a:r>
              <a:rPr lang="en-US" sz="1400" dirty="0">
                <a:cs typeface="Arial" panose="020B0604020202020204" pitchFamily="34" charset="0"/>
              </a:rPr>
              <a:t>ApplicantIncome	-- Applicant income</a:t>
            </a:r>
          </a:p>
          <a:p>
            <a:r>
              <a:rPr lang="en-US" sz="1400" dirty="0">
                <a:cs typeface="Arial" panose="020B0604020202020204" pitchFamily="34" charset="0"/>
              </a:rPr>
              <a:t>CoapplicantIncome	-- Coapplicant income</a:t>
            </a:r>
          </a:p>
          <a:p>
            <a:r>
              <a:rPr lang="en-US" sz="1400" dirty="0">
                <a:cs typeface="Arial" panose="020B0604020202020204" pitchFamily="34" charset="0"/>
              </a:rPr>
              <a:t>LoanAmount	-- Loan amount in thousands</a:t>
            </a:r>
          </a:p>
          <a:p>
            <a:r>
              <a:rPr lang="en-US" sz="1400" dirty="0">
                <a:cs typeface="Arial" panose="020B0604020202020204" pitchFamily="34" charset="0"/>
              </a:rPr>
              <a:t>Loan_Amount_Term --	Term of loan in months</a:t>
            </a:r>
          </a:p>
          <a:p>
            <a:r>
              <a:rPr lang="en-US" sz="1400" dirty="0">
                <a:cs typeface="Arial" panose="020B0604020202020204" pitchFamily="34" charset="0"/>
              </a:rPr>
              <a:t>Credit_History -- credit history meets guidelines</a:t>
            </a:r>
          </a:p>
          <a:p>
            <a:r>
              <a:rPr lang="en-US" sz="1400" dirty="0">
                <a:cs typeface="Arial" panose="020B0604020202020204" pitchFamily="34" charset="0"/>
              </a:rPr>
              <a:t>Property_Area -- Urban/ Semi Urban/ Rural</a:t>
            </a:r>
          </a:p>
          <a:p>
            <a:r>
              <a:rPr lang="en-US" sz="1400" dirty="0">
                <a:cs typeface="Arial" panose="020B0604020202020204" pitchFamily="34" charset="0"/>
              </a:rPr>
              <a:t>Loan_Status	 -- Loan approved (Y/N)</a:t>
            </a:r>
          </a:p>
        </p:txBody>
      </p:sp>
      <p:sp>
        <p:nvSpPr>
          <p:cNvPr id="10" name="Rectangle 9"/>
          <p:cNvSpPr/>
          <p:nvPr/>
        </p:nvSpPr>
        <p:spPr>
          <a:xfrm>
            <a:off x="429658" y="4734342"/>
            <a:ext cx="8409542" cy="1631216"/>
          </a:xfrm>
          <a:prstGeom prst="rect">
            <a:avLst/>
          </a:prstGeom>
        </p:spPr>
        <p:txBody>
          <a:bodyPr wrap="square">
            <a:spAutoFit/>
          </a:bodyPr>
          <a:lstStyle/>
          <a:p>
            <a:r>
              <a:rPr lang="en-US" b="1" dirty="0">
                <a:solidFill>
                  <a:schemeClr val="accent1"/>
                </a:solidFill>
                <a:cs typeface="Arial" panose="020B0604020202020204" pitchFamily="34" charset="0"/>
              </a:rPr>
              <a:t>Problems with this approach</a:t>
            </a:r>
            <a:r>
              <a:rPr lang="en-US" dirty="0">
                <a:solidFill>
                  <a:schemeClr val="accent1"/>
                </a:solidFill>
                <a:cs typeface="Arial" panose="020B0604020202020204" pitchFamily="34" charset="0"/>
              </a:rPr>
              <a:t>:</a:t>
            </a:r>
            <a:r>
              <a:rPr lang="en-US" sz="1200" dirty="0">
                <a:solidFill>
                  <a:schemeClr val="accent1"/>
                </a:solidFill>
                <a:cs typeface="Arial" panose="020B0604020202020204" pitchFamily="34" charset="0"/>
              </a:rPr>
              <a:t> </a:t>
            </a:r>
          </a:p>
          <a:p>
            <a:endParaRPr lang="en-US" sz="1200" dirty="0">
              <a:solidFill>
                <a:schemeClr val="accent1"/>
              </a:solidFill>
              <a:cs typeface="Arial" panose="020B0604020202020204" pitchFamily="34" charset="0"/>
            </a:endParaRPr>
          </a:p>
          <a:p>
            <a:pPr marL="171450" indent="-171450">
              <a:buFont typeface="Arial" panose="020B0604020202020204" pitchFamily="34" charset="0"/>
              <a:buChar char="•"/>
            </a:pPr>
            <a:r>
              <a:rPr lang="en-US" sz="1400" dirty="0">
                <a:cs typeface="Arial" panose="020B0604020202020204" pitchFamily="34" charset="0"/>
              </a:rPr>
              <a:t>Another model made with same data using SVM classifier with linear kernel had test accuracy of only 81.25%.</a:t>
            </a:r>
          </a:p>
          <a:p>
            <a:pPr marL="171450" indent="-171450">
              <a:buFont typeface="Arial" panose="020B0604020202020204" pitchFamily="34" charset="0"/>
              <a:buChar char="•"/>
            </a:pPr>
            <a:r>
              <a:rPr lang="en-US" sz="1400" dirty="0">
                <a:cs typeface="Arial" panose="020B0604020202020204" pitchFamily="34" charset="0"/>
              </a:rPr>
              <a:t>No Hyper parameter tuning or cross validation was done with this model</a:t>
            </a:r>
          </a:p>
          <a:p>
            <a:pPr marL="171450" indent="-171450">
              <a:buFont typeface="Arial" panose="020B0604020202020204" pitchFamily="34" charset="0"/>
              <a:buChar char="•"/>
            </a:pPr>
            <a:r>
              <a:rPr lang="en-US" sz="1400" dirty="0">
                <a:cs typeface="Arial" panose="020B0604020202020204" pitchFamily="34" charset="0"/>
              </a:rPr>
              <a:t>Label encoder was used for categorical columns such as  gender, married, self employed, property area but these are not ordinal data. They should have been encoded using one hot encoding</a:t>
            </a:r>
          </a:p>
          <a:p>
            <a:pPr marL="171450" indent="-171450">
              <a:buFont typeface="Arial" panose="020B0604020202020204" pitchFamily="34" charset="0"/>
              <a:buChar char="•"/>
            </a:pPr>
            <a:r>
              <a:rPr lang="en-US" sz="1400" dirty="0">
                <a:cs typeface="Arial" panose="020B0604020202020204" pitchFamily="34" charset="0"/>
              </a:rPr>
              <a:t>Likewise, no other model has been used to compare the accuracy of the model</a:t>
            </a:r>
          </a:p>
        </p:txBody>
      </p:sp>
    </p:spTree>
    <p:extLst>
      <p:ext uri="{BB962C8B-B14F-4D97-AF65-F5344CB8AC3E}">
        <p14:creationId xmlns:p14="http://schemas.microsoft.com/office/powerpoint/2010/main" val="10052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7196760" cy="4419600"/>
          </a:xfrm>
          <a:prstGeom prst="rect">
            <a:avLst/>
          </a:prstGeom>
        </p:spPr>
      </p:pic>
    </p:spTree>
    <p:extLst>
      <p:ext uri="{BB962C8B-B14F-4D97-AF65-F5344CB8AC3E}">
        <p14:creationId xmlns:p14="http://schemas.microsoft.com/office/powerpoint/2010/main" val="3226590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914400"/>
            <a:ext cx="8229600" cy="3881718"/>
          </a:xfrm>
          <a:prstGeom prst="rect">
            <a:avLst/>
          </a:prstGeom>
        </p:spPr>
      </p:pic>
      <p:sp>
        <p:nvSpPr>
          <p:cNvPr id="5" name="TextBox 4"/>
          <p:cNvSpPr txBox="1"/>
          <p:nvPr/>
        </p:nvSpPr>
        <p:spPr>
          <a:xfrm>
            <a:off x="1219200" y="5791200"/>
            <a:ext cx="6737294" cy="307777"/>
          </a:xfrm>
          <a:prstGeom prst="rect">
            <a:avLst/>
          </a:prstGeom>
          <a:noFill/>
        </p:spPr>
        <p:txBody>
          <a:bodyPr wrap="none" rtlCol="0">
            <a:spAutoFit/>
          </a:bodyPr>
          <a:lstStyle/>
          <a:p>
            <a:r>
              <a:rPr lang="en-IN" sz="1400" dirty="0"/>
              <a:t>We can see that the accuracy score that this model has achieved at the end is around 86%</a:t>
            </a:r>
          </a:p>
        </p:txBody>
      </p:sp>
    </p:spTree>
    <p:extLst>
      <p:ext uri="{BB962C8B-B14F-4D97-AF65-F5344CB8AC3E}">
        <p14:creationId xmlns:p14="http://schemas.microsoft.com/office/powerpoint/2010/main" val="105753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228600"/>
            <a:ext cx="7010400" cy="762000"/>
          </a:xfrm>
        </p:spPr>
        <p:txBody>
          <a:bodyPr/>
          <a:lstStyle/>
          <a:p>
            <a:pPr marL="0" indent="0" algn="l"/>
            <a:r>
              <a:rPr lang="en-IN" sz="1600" b="1" dirty="0">
                <a:solidFill>
                  <a:schemeClr val="tx2"/>
                </a:solidFill>
                <a:cs typeface="Arial" panose="020B0604020202020204" pitchFamily="34" charset="0"/>
              </a:rPr>
              <a:t>Approach 3:</a:t>
            </a:r>
          </a:p>
        </p:txBody>
      </p:sp>
      <p:sp>
        <p:nvSpPr>
          <p:cNvPr id="4" name="Rectangle 3"/>
          <p:cNvSpPr/>
          <p:nvPr/>
        </p:nvSpPr>
        <p:spPr>
          <a:xfrm>
            <a:off x="533400" y="1066801"/>
            <a:ext cx="4038600" cy="3554819"/>
          </a:xfrm>
          <a:prstGeom prst="rect">
            <a:avLst/>
          </a:prstGeom>
        </p:spPr>
        <p:txBody>
          <a:bodyPr wrap="square">
            <a:spAutoFit/>
          </a:bodyPr>
          <a:lstStyle/>
          <a:p>
            <a:pPr marL="171450" indent="-171450">
              <a:buFont typeface="Arial" panose="020B0604020202020204" pitchFamily="34" charset="0"/>
              <a:buChar char="•"/>
            </a:pPr>
            <a:r>
              <a:rPr lang="en-US" sz="900" dirty="0">
                <a:cs typeface="Arial" panose="020B0604020202020204" pitchFamily="34" charset="0"/>
              </a:rPr>
              <a:t>ID </a:t>
            </a:r>
          </a:p>
          <a:p>
            <a:pPr marL="171450" indent="-171450">
              <a:buFont typeface="Arial" panose="020B0604020202020204" pitchFamily="34" charset="0"/>
              <a:buChar char="•"/>
            </a:pPr>
            <a:r>
              <a:rPr lang="en-US" sz="900" dirty="0">
                <a:cs typeface="Arial" panose="020B0604020202020204" pitchFamily="34" charset="0"/>
              </a:rPr>
              <a:t>LIMIT_BAL</a:t>
            </a:r>
          </a:p>
          <a:p>
            <a:pPr marL="171450" indent="-171450">
              <a:buFont typeface="Arial" panose="020B0604020202020204" pitchFamily="34" charset="0"/>
              <a:buChar char="•"/>
            </a:pPr>
            <a:r>
              <a:rPr lang="en-US" sz="900" dirty="0">
                <a:cs typeface="Arial" panose="020B0604020202020204" pitchFamily="34" charset="0"/>
              </a:rPr>
              <a:t>SEX</a:t>
            </a:r>
          </a:p>
          <a:p>
            <a:pPr marL="171450" indent="-171450">
              <a:buFont typeface="Arial" panose="020B0604020202020204" pitchFamily="34" charset="0"/>
              <a:buChar char="•"/>
            </a:pPr>
            <a:r>
              <a:rPr lang="en-US" sz="900" dirty="0">
                <a:cs typeface="Arial" panose="020B0604020202020204" pitchFamily="34" charset="0"/>
              </a:rPr>
              <a:t>EDUCATION</a:t>
            </a:r>
          </a:p>
          <a:p>
            <a:pPr marL="171450" indent="-171450">
              <a:buFont typeface="Arial" panose="020B0604020202020204" pitchFamily="34" charset="0"/>
              <a:buChar char="•"/>
            </a:pPr>
            <a:r>
              <a:rPr lang="en-US" sz="900" dirty="0">
                <a:cs typeface="Arial" panose="020B0604020202020204" pitchFamily="34" charset="0"/>
              </a:rPr>
              <a:t>MARRIAGE</a:t>
            </a:r>
          </a:p>
          <a:p>
            <a:pPr marL="171450" indent="-171450">
              <a:buFont typeface="Arial" panose="020B0604020202020204" pitchFamily="34" charset="0"/>
              <a:buChar char="•"/>
            </a:pPr>
            <a:r>
              <a:rPr lang="en-US" sz="900" dirty="0">
                <a:cs typeface="Arial" panose="020B0604020202020204" pitchFamily="34" charset="0"/>
              </a:rPr>
              <a:t>AGE</a:t>
            </a:r>
          </a:p>
          <a:p>
            <a:pPr marL="171450" indent="-171450">
              <a:buFont typeface="Arial" panose="020B0604020202020204" pitchFamily="34" charset="0"/>
              <a:buChar char="•"/>
            </a:pPr>
            <a:r>
              <a:rPr lang="en-US" sz="900" dirty="0">
                <a:cs typeface="Arial" panose="020B0604020202020204" pitchFamily="34" charset="0"/>
              </a:rPr>
              <a:t>PAY_0	</a:t>
            </a:r>
          </a:p>
          <a:p>
            <a:pPr marL="171450" indent="-171450">
              <a:buFont typeface="Arial" panose="020B0604020202020204" pitchFamily="34" charset="0"/>
              <a:buChar char="•"/>
            </a:pPr>
            <a:r>
              <a:rPr lang="en-US" sz="900" dirty="0">
                <a:cs typeface="Arial" panose="020B0604020202020204" pitchFamily="34" charset="0"/>
              </a:rPr>
              <a:t>PAY_2	</a:t>
            </a:r>
          </a:p>
          <a:p>
            <a:pPr marL="171450" indent="-171450">
              <a:buFont typeface="Arial" panose="020B0604020202020204" pitchFamily="34" charset="0"/>
              <a:buChar char="•"/>
            </a:pPr>
            <a:r>
              <a:rPr lang="en-US" sz="900" dirty="0">
                <a:cs typeface="Arial" panose="020B0604020202020204" pitchFamily="34" charset="0"/>
              </a:rPr>
              <a:t>PAY_3	</a:t>
            </a:r>
          </a:p>
          <a:p>
            <a:pPr marL="171450" indent="-171450">
              <a:buFont typeface="Arial" panose="020B0604020202020204" pitchFamily="34" charset="0"/>
              <a:buChar char="•"/>
            </a:pPr>
            <a:r>
              <a:rPr lang="en-US" sz="900" dirty="0">
                <a:cs typeface="Arial" panose="020B0604020202020204" pitchFamily="34" charset="0"/>
              </a:rPr>
              <a:t>PAY_4	</a:t>
            </a:r>
          </a:p>
          <a:p>
            <a:pPr marL="171450" indent="-171450">
              <a:buFont typeface="Arial" panose="020B0604020202020204" pitchFamily="34" charset="0"/>
              <a:buChar char="•"/>
            </a:pPr>
            <a:r>
              <a:rPr lang="en-US" sz="900" dirty="0">
                <a:cs typeface="Arial" panose="020B0604020202020204" pitchFamily="34" charset="0"/>
              </a:rPr>
              <a:t>PAY_5	</a:t>
            </a:r>
          </a:p>
          <a:p>
            <a:pPr marL="171450" indent="-171450">
              <a:buFont typeface="Arial" panose="020B0604020202020204" pitchFamily="34" charset="0"/>
              <a:buChar char="•"/>
            </a:pPr>
            <a:r>
              <a:rPr lang="en-US" sz="900" dirty="0">
                <a:cs typeface="Arial" panose="020B0604020202020204" pitchFamily="34" charset="0"/>
              </a:rPr>
              <a:t>PAY_6	</a:t>
            </a:r>
          </a:p>
          <a:p>
            <a:pPr marL="171450" indent="-171450">
              <a:buFont typeface="Arial" panose="020B0604020202020204" pitchFamily="34" charset="0"/>
              <a:buChar char="•"/>
            </a:pPr>
            <a:r>
              <a:rPr lang="en-US" sz="900" dirty="0">
                <a:cs typeface="Arial" panose="020B0604020202020204" pitchFamily="34" charset="0"/>
              </a:rPr>
              <a:t>BILL_AMT1</a:t>
            </a:r>
          </a:p>
          <a:p>
            <a:pPr marL="171450" indent="-171450">
              <a:buFont typeface="Arial" panose="020B0604020202020204" pitchFamily="34" charset="0"/>
              <a:buChar char="•"/>
            </a:pPr>
            <a:r>
              <a:rPr lang="en-US" sz="900" dirty="0">
                <a:cs typeface="Arial" panose="020B0604020202020204" pitchFamily="34" charset="0"/>
              </a:rPr>
              <a:t>BILL_AMT2</a:t>
            </a:r>
          </a:p>
          <a:p>
            <a:pPr marL="171450" indent="-171450">
              <a:buFont typeface="Arial" panose="020B0604020202020204" pitchFamily="34" charset="0"/>
              <a:buChar char="•"/>
            </a:pPr>
            <a:r>
              <a:rPr lang="en-US" sz="900" dirty="0">
                <a:cs typeface="Arial" panose="020B0604020202020204" pitchFamily="34" charset="0"/>
              </a:rPr>
              <a:t>BILL_AMT3</a:t>
            </a:r>
          </a:p>
          <a:p>
            <a:pPr marL="171450" indent="-171450">
              <a:buFont typeface="Arial" panose="020B0604020202020204" pitchFamily="34" charset="0"/>
              <a:buChar char="•"/>
            </a:pPr>
            <a:r>
              <a:rPr lang="en-US" sz="900" dirty="0">
                <a:cs typeface="Arial" panose="020B0604020202020204" pitchFamily="34" charset="0"/>
              </a:rPr>
              <a:t>BILL_AMT4</a:t>
            </a:r>
          </a:p>
          <a:p>
            <a:pPr marL="171450" indent="-171450">
              <a:buFont typeface="Arial" panose="020B0604020202020204" pitchFamily="34" charset="0"/>
              <a:buChar char="•"/>
            </a:pPr>
            <a:r>
              <a:rPr lang="en-US" sz="900" dirty="0">
                <a:cs typeface="Arial" panose="020B0604020202020204" pitchFamily="34" charset="0"/>
              </a:rPr>
              <a:t>BILL_AMT5</a:t>
            </a:r>
          </a:p>
          <a:p>
            <a:pPr marL="171450" indent="-171450">
              <a:buFont typeface="Arial" panose="020B0604020202020204" pitchFamily="34" charset="0"/>
              <a:buChar char="•"/>
            </a:pPr>
            <a:r>
              <a:rPr lang="en-US" sz="900" dirty="0">
                <a:cs typeface="Arial" panose="020B0604020202020204" pitchFamily="34" charset="0"/>
              </a:rPr>
              <a:t>BILL_AMT6</a:t>
            </a:r>
          </a:p>
          <a:p>
            <a:pPr marL="171450" indent="-171450">
              <a:buFont typeface="Arial" panose="020B0604020202020204" pitchFamily="34" charset="0"/>
              <a:buChar char="•"/>
            </a:pPr>
            <a:r>
              <a:rPr lang="en-US" sz="900" dirty="0">
                <a:cs typeface="Arial" panose="020B0604020202020204" pitchFamily="34" charset="0"/>
              </a:rPr>
              <a:t>PAY_AMT1</a:t>
            </a:r>
          </a:p>
          <a:p>
            <a:pPr marL="171450" indent="-171450">
              <a:buFont typeface="Arial" panose="020B0604020202020204" pitchFamily="34" charset="0"/>
              <a:buChar char="•"/>
            </a:pPr>
            <a:r>
              <a:rPr lang="en-US" sz="900" dirty="0">
                <a:cs typeface="Arial" panose="020B0604020202020204" pitchFamily="34" charset="0"/>
              </a:rPr>
              <a:t>PAY_AMT2	</a:t>
            </a:r>
          </a:p>
          <a:p>
            <a:pPr marL="171450" indent="-171450">
              <a:buFont typeface="Arial" panose="020B0604020202020204" pitchFamily="34" charset="0"/>
              <a:buChar char="•"/>
            </a:pPr>
            <a:r>
              <a:rPr lang="en-US" sz="900" dirty="0">
                <a:cs typeface="Arial" panose="020B0604020202020204" pitchFamily="34" charset="0"/>
              </a:rPr>
              <a:t>PAY_AMT3</a:t>
            </a:r>
          </a:p>
          <a:p>
            <a:pPr marL="171450" indent="-171450">
              <a:buFont typeface="Arial" panose="020B0604020202020204" pitchFamily="34" charset="0"/>
              <a:buChar char="•"/>
            </a:pPr>
            <a:r>
              <a:rPr lang="en-US" sz="900" dirty="0">
                <a:cs typeface="Arial" panose="020B0604020202020204" pitchFamily="34" charset="0"/>
              </a:rPr>
              <a:t>PAY_AMT4</a:t>
            </a:r>
          </a:p>
          <a:p>
            <a:pPr marL="171450" indent="-171450">
              <a:buFont typeface="Arial" panose="020B0604020202020204" pitchFamily="34" charset="0"/>
              <a:buChar char="•"/>
            </a:pPr>
            <a:r>
              <a:rPr lang="en-US" sz="900" dirty="0">
                <a:cs typeface="Arial" panose="020B0604020202020204" pitchFamily="34" charset="0"/>
              </a:rPr>
              <a:t>PAY_AMT5</a:t>
            </a:r>
          </a:p>
          <a:p>
            <a:pPr marL="171450" indent="-171450">
              <a:buFont typeface="Arial" panose="020B0604020202020204" pitchFamily="34" charset="0"/>
              <a:buChar char="•"/>
            </a:pPr>
            <a:r>
              <a:rPr lang="en-US" sz="900" dirty="0">
                <a:cs typeface="Arial" panose="020B0604020202020204" pitchFamily="34" charset="0"/>
              </a:rPr>
              <a:t>PAY_AMT6</a:t>
            </a:r>
          </a:p>
          <a:p>
            <a:pPr marL="171450" indent="-171450">
              <a:buFont typeface="Arial" panose="020B0604020202020204" pitchFamily="34" charset="0"/>
              <a:buChar char="•"/>
            </a:pPr>
            <a:r>
              <a:rPr lang="en-US" sz="900" dirty="0">
                <a:cs typeface="Arial" panose="020B0604020202020204" pitchFamily="34" charset="0"/>
              </a:rPr>
              <a:t>default.payment.next.month</a:t>
            </a:r>
          </a:p>
        </p:txBody>
      </p:sp>
      <p:sp>
        <p:nvSpPr>
          <p:cNvPr id="6" name="Rectangle 5"/>
          <p:cNvSpPr/>
          <p:nvPr/>
        </p:nvSpPr>
        <p:spPr>
          <a:xfrm>
            <a:off x="558798" y="4838581"/>
            <a:ext cx="8297333" cy="1846659"/>
          </a:xfrm>
          <a:prstGeom prst="rect">
            <a:avLst/>
          </a:prstGeom>
        </p:spPr>
        <p:txBody>
          <a:bodyPr wrap="square">
            <a:spAutoFit/>
          </a:bodyPr>
          <a:lstStyle/>
          <a:p>
            <a:pPr lvl="0"/>
            <a:r>
              <a:rPr lang="en-US" sz="1600" b="1" dirty="0">
                <a:solidFill>
                  <a:schemeClr val="tx2"/>
                </a:solidFill>
                <a:cs typeface="Arial" panose="020B0604020202020204" pitchFamily="34" charset="0"/>
              </a:rPr>
              <a:t>Problems with this approach</a:t>
            </a:r>
            <a:r>
              <a:rPr lang="en-US" sz="1600" dirty="0">
                <a:solidFill>
                  <a:schemeClr val="tx2"/>
                </a:solidFill>
                <a:cs typeface="Arial" panose="020B0604020202020204" pitchFamily="34" charset="0"/>
              </a:rPr>
              <a:t> : </a:t>
            </a:r>
          </a:p>
          <a:p>
            <a:pPr marL="285750" lvl="0" indent="-285750">
              <a:buFont typeface="Arial" panose="020B0604020202020204" pitchFamily="34" charset="0"/>
              <a:buChar char="•"/>
            </a:pPr>
            <a:r>
              <a:rPr lang="en-US" sz="1400" dirty="0">
                <a:cs typeface="Arial" panose="020B0604020202020204" pitchFamily="34" charset="0"/>
              </a:rPr>
              <a:t>This dataset had around 30000 records and 23 features which can be considered to be suitable to work with.</a:t>
            </a:r>
          </a:p>
          <a:p>
            <a:pPr marL="285750" lvl="0" indent="-285750">
              <a:buFont typeface="Arial" panose="020B0604020202020204" pitchFamily="34" charset="0"/>
              <a:buChar char="•"/>
            </a:pPr>
            <a:r>
              <a:rPr lang="en-US" sz="1400" dirty="0">
                <a:cs typeface="Arial" panose="020B0604020202020204" pitchFamily="34" charset="0"/>
              </a:rPr>
              <a:t>The features like Bill Amount, Pay are not interpretable and no documentation has been provided for these features</a:t>
            </a:r>
          </a:p>
          <a:p>
            <a:pPr marL="285750" lvl="0" indent="-285750">
              <a:buFont typeface="Arial" panose="020B0604020202020204" pitchFamily="34" charset="0"/>
              <a:buChar char="•"/>
            </a:pPr>
            <a:r>
              <a:rPr lang="en-US" sz="1400" dirty="0">
                <a:cs typeface="Arial" panose="020B0604020202020204" pitchFamily="34" charset="0"/>
              </a:rPr>
              <a:t>Target feature name suggests if the payment is done for the next month only not as a whole</a:t>
            </a:r>
          </a:p>
          <a:p>
            <a:pPr marL="285750" lvl="0" indent="-285750">
              <a:buFont typeface="Arial" panose="020B0604020202020204" pitchFamily="34" charset="0"/>
              <a:buChar char="•"/>
            </a:pPr>
            <a:r>
              <a:rPr lang="en-US" sz="1400" dirty="0">
                <a:cs typeface="Arial" panose="020B0604020202020204" pitchFamily="34" charset="0"/>
              </a:rPr>
              <a:t>There is a lack of scope of predicting if the loan amount is completely paid or charged off from this data.</a:t>
            </a:r>
          </a:p>
          <a:p>
            <a:pPr marL="285750" lvl="0" indent="-285750">
              <a:buFont typeface="Arial" panose="020B0604020202020204" pitchFamily="34" charset="0"/>
              <a:buChar char="•"/>
            </a:pPr>
            <a:r>
              <a:rPr lang="en-US" sz="1400" dirty="0">
                <a:cs typeface="Arial" panose="020B0604020202020204" pitchFamily="34" charset="0"/>
              </a:rPr>
              <a:t>Due to these pain points ,we cannot proceed with this dataset.</a:t>
            </a:r>
          </a:p>
        </p:txBody>
      </p:sp>
    </p:spTree>
    <p:extLst>
      <p:ext uri="{BB962C8B-B14F-4D97-AF65-F5344CB8AC3E}">
        <p14:creationId xmlns:p14="http://schemas.microsoft.com/office/powerpoint/2010/main" val="2208432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8127</TotalTime>
  <Words>1690</Words>
  <Application>Microsoft Office PowerPoint</Application>
  <PresentationFormat>On-screen Show (4:3)</PresentationFormat>
  <Paragraphs>236</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3:</vt:lpstr>
      <vt:lpstr>Solution: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Anjum Hassan</cp:lastModifiedBy>
  <cp:revision>383</cp:revision>
  <dcterms:created xsi:type="dcterms:W3CDTF">2017-03-30T12:09:41Z</dcterms:created>
  <dcterms:modified xsi:type="dcterms:W3CDTF">2021-09-18T11:01:50Z</dcterms:modified>
</cp:coreProperties>
</file>